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0" r:id="rId2"/>
    <p:sldId id="257" r:id="rId3"/>
    <p:sldId id="258" r:id="rId4"/>
    <p:sldId id="281" r:id="rId5"/>
    <p:sldId id="259" r:id="rId6"/>
    <p:sldId id="279" r:id="rId7"/>
    <p:sldId id="260" r:id="rId8"/>
    <p:sldId id="261" r:id="rId9"/>
    <p:sldId id="263" r:id="rId10"/>
    <p:sldId id="285" r:id="rId11"/>
    <p:sldId id="286" r:id="rId12"/>
    <p:sldId id="287" r:id="rId13"/>
    <p:sldId id="288" r:id="rId14"/>
    <p:sldId id="284" r:id="rId15"/>
    <p:sldId id="264" r:id="rId16"/>
    <p:sldId id="265" r:id="rId17"/>
    <p:sldId id="266" r:id="rId18"/>
    <p:sldId id="270" r:id="rId19"/>
    <p:sldId id="274" r:id="rId20"/>
    <p:sldId id="282" r:id="rId21"/>
    <p:sldId id="290" r:id="rId22"/>
    <p:sldId id="277" r:id="rId23"/>
    <p:sldId id="291" r:id="rId24"/>
    <p:sldId id="275" r:id="rId25"/>
    <p:sldId id="276" r:id="rId2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70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yeongju lee" initials="gl" lastIdx="0" clrIdx="0">
    <p:extLst>
      <p:ext uri="{19B8F6BF-5375-455C-9EA6-DF929625EA0E}">
        <p15:presenceInfo xmlns:p15="http://schemas.microsoft.com/office/powerpoint/2012/main" userId="gyeongju l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88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14" y="354"/>
      </p:cViewPr>
      <p:guideLst>
        <p:guide orient="horz" pos="2205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1" d="100"/>
          <a:sy n="91" d="100"/>
        </p:scale>
        <p:origin x="34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CBF44-1AEA-4D36-B58E-2E7718D14680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B63E2-8325-41D9-9278-1866DF38E6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228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trike="sngStrike" dirty="0" smtClean="0"/>
              <a:t>Hello, everyone. Welcome</a:t>
            </a:r>
            <a:r>
              <a:rPr lang="en-US" altLang="ko-KR" strike="sngStrike" baseline="0" dirty="0" smtClean="0"/>
              <a:t> </a:t>
            </a:r>
            <a:r>
              <a:rPr lang="en-US" altLang="ko-KR" strike="sngStrike" dirty="0" smtClean="0"/>
              <a:t>to indirect</a:t>
            </a:r>
            <a:r>
              <a:rPr lang="en-US" altLang="ko-KR" strike="sngStrike" baseline="0" dirty="0" smtClean="0"/>
              <a:t> </a:t>
            </a:r>
            <a:r>
              <a:rPr lang="en-US" altLang="ko-KR" strike="sngStrike" dirty="0" smtClean="0"/>
              <a:t>Procurement System e-Learning course</a:t>
            </a:r>
          </a:p>
          <a:p>
            <a:r>
              <a:rPr lang="en-US" altLang="ko-KR" strike="sngStrike" dirty="0" smtClean="0"/>
              <a:t>for</a:t>
            </a:r>
            <a:r>
              <a:rPr lang="en-US" altLang="ko-KR" strike="sngStrike" baseline="0" dirty="0" smtClean="0"/>
              <a:t> Marketing area of BQMS </a:t>
            </a:r>
            <a:r>
              <a:rPr lang="en-US" altLang="ko-KR" b="0" strike="sngStrike" baseline="0" dirty="0" smtClean="0"/>
              <a:t>System.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0" strike="sngStrike" dirty="0" smtClean="0"/>
              <a:t>This</a:t>
            </a:r>
            <a:r>
              <a:rPr lang="en-US" altLang="ko-KR" b="0" strike="sngStrike" baseline="0" dirty="0" smtClean="0"/>
              <a:t> is chapter 4, Vendor Selection, </a:t>
            </a:r>
            <a:r>
              <a:rPr lang="en-US" altLang="ko-KR" sz="1200" b="0" strike="sngStrike" dirty="0" smtClean="0">
                <a:solidFill>
                  <a:schemeClr val="bg1"/>
                </a:solidFill>
                <a:latin typeface="삼성긴고딕 Bold" panose="020B0600000101010101" pitchFamily="50" charset="-127"/>
                <a:ea typeface="삼성긴고딕 Bold" panose="020B0600000101010101" pitchFamily="50" charset="-127"/>
                <a:cs typeface="Arial" pitchFamily="34" charset="0"/>
              </a:rPr>
              <a:t>Quotation and Bidding</a:t>
            </a:r>
            <a:endParaRPr lang="en-US" altLang="ko-KR" b="0" strike="sngStrike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D515-2807-4B5E-B2BD-E0E155FF14CE}" type="slidenum">
              <a:rPr lang="ko-KR" altLang="en-US" smtClean="0">
                <a:solidFill>
                  <a:prstClr val="black"/>
                </a:solidFill>
              </a:rPr>
              <a:pPr/>
              <a:t>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89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552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9358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292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9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28464" y="44624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4278655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6492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37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2789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155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38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955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1058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DE04A-81F3-4844-B81F-48811C2F0E41}" type="datetimeFigureOut">
              <a:rPr lang="ko-KR" altLang="en-US" smtClean="0"/>
              <a:t>2021-05-04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95008-E710-4C8F-B264-87CB52A98D4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4"/>
          <p:cNvSpPr/>
          <p:nvPr userDrawn="1"/>
        </p:nvSpPr>
        <p:spPr>
          <a:xfrm>
            <a:off x="43752" y="44624"/>
            <a:ext cx="3659367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┃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직사각형 16"/>
          <p:cNvSpPr/>
          <p:nvPr userDrawn="1"/>
        </p:nvSpPr>
        <p:spPr>
          <a:xfrm>
            <a:off x="0" y="476672"/>
            <a:ext cx="12193477" cy="4571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9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80" y="0"/>
            <a:ext cx="12192000" cy="6237311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524000" y="4581129"/>
            <a:ext cx="9144000" cy="1475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0" y="0"/>
            <a:ext cx="12192000" cy="475252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54000">
                <a:schemeClr val="tx2">
                  <a:shade val="67500"/>
                  <a:satMod val="115000"/>
                  <a:alpha val="65000"/>
                </a:schemeClr>
              </a:gs>
              <a:gs pos="100000">
                <a:schemeClr val="tx2">
                  <a:shade val="100000"/>
                  <a:satMod val="115000"/>
                  <a:alpha val="44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4988765" y="1516521"/>
            <a:ext cx="2214469" cy="2214469"/>
            <a:chOff x="3203848" y="1700808"/>
            <a:chExt cx="2609161" cy="2609161"/>
          </a:xfrm>
        </p:grpSpPr>
        <p:sp>
          <p:nvSpPr>
            <p:cNvPr id="33" name="Oval 6"/>
            <p:cNvSpPr/>
            <p:nvPr/>
          </p:nvSpPr>
          <p:spPr>
            <a:xfrm>
              <a:off x="3203848" y="1700808"/>
              <a:ext cx="2609161" cy="2609161"/>
            </a:xfrm>
            <a:prstGeom prst="ellipse">
              <a:avLst/>
            </a:prstGeom>
            <a:solidFill>
              <a:srgbClr val="00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prstClr val="white"/>
                </a:solidFill>
              </a:endParaRPr>
            </a:p>
          </p:txBody>
        </p:sp>
        <p:grpSp>
          <p:nvGrpSpPr>
            <p:cNvPr id="34" name="Group 5"/>
            <p:cNvGrpSpPr/>
            <p:nvPr/>
          </p:nvGrpSpPr>
          <p:grpSpPr>
            <a:xfrm>
              <a:off x="3473484" y="2138521"/>
              <a:ext cx="1996746" cy="1753799"/>
              <a:chOff x="3433302" y="1635621"/>
              <a:chExt cx="2204318" cy="1936117"/>
            </a:xfrm>
          </p:grpSpPr>
          <p:pic>
            <p:nvPicPr>
              <p:cNvPr id="35" name="Picture 4" descr="C:\Users\GDE\Desktop\login_copy.pn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090" r="32455" b="42845"/>
              <a:stretch/>
            </p:blipFill>
            <p:spPr bwMode="auto">
              <a:xfrm>
                <a:off x="4034955" y="1635621"/>
                <a:ext cx="1080000" cy="7505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433302" y="2207524"/>
                <a:ext cx="2204318" cy="9207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4000" b="1">
                    <a:solidFill>
                      <a:prstClr val="white"/>
                    </a:solidFill>
                  </a:rPr>
                  <a:t>BQMS</a:t>
                </a:r>
                <a:endParaRPr lang="ko-KR" altLang="en-US" sz="40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98770" y="3111358"/>
                <a:ext cx="2131341" cy="460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>
                    <a:solidFill>
                      <a:prstClr val="white"/>
                    </a:solidFill>
                  </a:rPr>
                  <a:t>BIDDING &amp; QUOTATION</a:t>
                </a:r>
              </a:p>
              <a:p>
                <a:pPr algn="ctr"/>
                <a:r>
                  <a:rPr lang="en-US" altLang="ko-KR" sz="700">
                    <a:solidFill>
                      <a:prstClr val="white"/>
                    </a:solidFill>
                  </a:rPr>
                  <a:t>MANAGEMENT SYSTEM</a:t>
                </a:r>
                <a:endParaRPr lang="ko-KR" altLang="en-US" sz="70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38" name="Straight Connector 4"/>
              <p:cNvCxnSpPr/>
              <p:nvPr/>
            </p:nvCxnSpPr>
            <p:spPr>
              <a:xfrm>
                <a:off x="5114955" y="2010893"/>
                <a:ext cx="50407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9"/>
              <p:cNvCxnSpPr/>
              <p:nvPr/>
            </p:nvCxnSpPr>
            <p:spPr>
              <a:xfrm>
                <a:off x="3530885" y="2010893"/>
                <a:ext cx="50407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직사각형 8"/>
          <p:cNvSpPr/>
          <p:nvPr/>
        </p:nvSpPr>
        <p:spPr>
          <a:xfrm>
            <a:off x="0" y="4706807"/>
            <a:ext cx="12192000" cy="4571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526604" y="4996417"/>
            <a:ext cx="9141396" cy="126188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algn="ctr"/>
            <a:r>
              <a:rPr lang="en-US" altLang="ko-KR" sz="3600" spc="-150" smtClean="0">
                <a:solidFill>
                  <a:prstClr val="black">
                    <a:lumMod val="50000"/>
                    <a:lumOff val="50000"/>
                  </a:prstClr>
                </a:solidFill>
                <a:latin typeface="삼성긴고딕 Bold" panose="020B0600000101010101" pitchFamily="50" charset="-127"/>
                <a:ea typeface="삼성긴고딕 Bold" panose="020B0600000101010101" pitchFamily="50" charset="-127"/>
                <a:cs typeface="Arial" panose="020B0604020202020204" pitchFamily="34" charset="0"/>
              </a:rPr>
              <a:t>[</a:t>
            </a:r>
            <a:r>
              <a:rPr lang="ko-KR" altLang="en-US" sz="3600" spc="-150" smtClean="0">
                <a:solidFill>
                  <a:prstClr val="black">
                    <a:lumMod val="50000"/>
                    <a:lumOff val="50000"/>
                  </a:prstClr>
                </a:solidFill>
                <a:latin typeface="삼성긴고딕 Bold" panose="020B0600000101010101" pitchFamily="50" charset="-127"/>
                <a:ea typeface="삼성긴고딕 Bold" panose="020B0600000101010101" pitchFamily="50" charset="-127"/>
                <a:cs typeface="Arial" panose="020B0604020202020204" pitchFamily="34" charset="0"/>
              </a:rPr>
              <a:t>벤더 포탈</a:t>
            </a:r>
            <a:r>
              <a:rPr lang="en-US" altLang="ko-KR" sz="3600" spc="-150" smtClean="0">
                <a:solidFill>
                  <a:prstClr val="black">
                    <a:lumMod val="50000"/>
                    <a:lumOff val="50000"/>
                  </a:prstClr>
                </a:solidFill>
                <a:latin typeface="삼성긴고딕 Bold" panose="020B0600000101010101" pitchFamily="50" charset="-127"/>
                <a:ea typeface="삼성긴고딕 Bold" panose="020B0600000101010101" pitchFamily="50" charset="-127"/>
                <a:cs typeface="Arial" panose="020B0604020202020204" pitchFamily="34" charset="0"/>
              </a:rPr>
              <a:t>]</a:t>
            </a:r>
            <a:endParaRPr lang="en-US" altLang="ko-KR" sz="3600" spc="-150" dirty="0">
              <a:solidFill>
                <a:prstClr val="black">
                  <a:lumMod val="50000"/>
                  <a:lumOff val="50000"/>
                </a:prstClr>
              </a:solidFill>
              <a:latin typeface="삼성긴고딕 Bold" panose="020B0600000101010101" pitchFamily="50" charset="-127"/>
              <a:ea typeface="삼성긴고딕 Bold" panose="020B0600000101010101" pitchFamily="50" charset="-127"/>
              <a:cs typeface="Arial" panose="020B0604020202020204" pitchFamily="34" charset="0"/>
            </a:endParaRPr>
          </a:p>
          <a:p>
            <a:pPr lvl="0" algn="ctr" fontAlgn="base" latinLnBrk="0">
              <a:spcBef>
                <a:spcPct val="0"/>
              </a:spcBef>
              <a:spcAft>
                <a:spcPts val="1200"/>
              </a:spcAft>
              <a:defRPr/>
            </a:pPr>
            <a:r>
              <a:rPr lang="ko-KR" altLang="en-US" sz="4000" spc="-150" smtClean="0">
                <a:solidFill>
                  <a:prstClr val="black">
                    <a:lumMod val="65000"/>
                    <a:lumOff val="35000"/>
                  </a:prstClr>
                </a:solidFill>
                <a:latin typeface="삼성긴고딕 Bold" panose="020B0600000101010101" pitchFamily="50" charset="-127"/>
                <a:ea typeface="삼성긴고딕 Bold" panose="020B0600000101010101" pitchFamily="50" charset="-127"/>
                <a:cs typeface="Arial" panose="020B0604020202020204" pitchFamily="34" charset="0"/>
              </a:rPr>
              <a:t>벤더정보</a:t>
            </a:r>
            <a:r>
              <a:rPr lang="en-US" altLang="ko-KR" sz="4000" spc="-150" smtClean="0">
                <a:solidFill>
                  <a:prstClr val="black">
                    <a:lumMod val="65000"/>
                    <a:lumOff val="35000"/>
                  </a:prstClr>
                </a:solidFill>
                <a:latin typeface="삼성긴고딕 Bold" panose="020B0600000101010101" pitchFamily="50" charset="-127"/>
                <a:ea typeface="삼성긴고딕 Bold" panose="020B0600000101010101" pitchFamily="50" charset="-127"/>
                <a:cs typeface="Arial" panose="020B0604020202020204" pitchFamily="34" charset="0"/>
              </a:rPr>
              <a:t>/</a:t>
            </a:r>
            <a:r>
              <a:rPr lang="ko-KR" altLang="en-US" sz="4000" spc="-150" smtClean="0">
                <a:solidFill>
                  <a:prstClr val="black">
                    <a:lumMod val="65000"/>
                    <a:lumOff val="35000"/>
                  </a:prstClr>
                </a:solidFill>
                <a:latin typeface="삼성긴고딕 Bold" panose="020B0600000101010101" pitchFamily="50" charset="-127"/>
                <a:ea typeface="삼성긴고딕 Bold" panose="020B0600000101010101" pitchFamily="50" charset="-127"/>
                <a:cs typeface="Arial" panose="020B0604020202020204" pitchFamily="34" charset="0"/>
              </a:rPr>
              <a:t>서류 제출</a:t>
            </a:r>
            <a:endParaRPr lang="ko-KR" altLang="en-US" sz="4000" spc="-150" dirty="0">
              <a:solidFill>
                <a:prstClr val="black">
                  <a:lumMod val="65000"/>
                  <a:lumOff val="35000"/>
                </a:prstClr>
              </a:solidFill>
              <a:latin typeface="삼성긴고딕 Bold" panose="020B0600000101010101" pitchFamily="50" charset="-127"/>
              <a:ea typeface="삼성긴고딕 Bold" panose="020B0600000101010101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21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spcBef>
                <a:spcPts val="300"/>
              </a:spcBef>
              <a:buFont typeface="Arial" panose="020B0604020202020204" pitchFamily="34" charset="0"/>
              <a:buAutoNum type="arabicPeriod"/>
              <a:defRPr/>
            </a:pPr>
            <a:r>
              <a:rPr lang="ko-KR" altLang="en-US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수신받으신 등록 요청 메일 본문에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BQMS </a:t>
            </a:r>
            <a:r>
              <a:rPr lang="en-US" altLang="ko-KR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Code</a:t>
            </a:r>
            <a:r>
              <a:rPr lang="ko-KR" altLang="en-US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가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안내되어 있었다면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‘</a:t>
            </a:r>
            <a:r>
              <a:rPr lang="en-US" altLang="ko-KR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1) BQMS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Code</a:t>
            </a:r>
            <a:r>
              <a:rPr lang="ko-KR" altLang="en-US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보유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’</a:t>
            </a:r>
            <a:r>
              <a:rPr lang="ko-KR" altLang="en-US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를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선택합니다</a:t>
            </a:r>
            <a:r>
              <a:rPr lang="en-US" altLang="ko-KR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noProof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A. BQMS Code </a:t>
            </a:r>
            <a:r>
              <a:rPr lang="ko-KR" altLang="en-US" sz="2000" b="1" smtClean="0"/>
              <a:t>보유</a:t>
            </a:r>
            <a:endParaRPr lang="en-US" altLang="ko-KR" sz="1400" b="1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971" y="2154958"/>
            <a:ext cx="8434843" cy="288477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8155590" y="3597347"/>
            <a:ext cx="1171290" cy="2669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06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메일에 기입된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BQMS Code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검색한 후 조회된 회사를 선택합니다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300288" y="1401939"/>
            <a:ext cx="5995988" cy="4720794"/>
            <a:chOff x="1776413" y="1401939"/>
            <a:chExt cx="5995988" cy="4720794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6413" y="1401939"/>
              <a:ext cx="5995988" cy="4720794"/>
            </a:xfrm>
            <a:prstGeom prst="rect">
              <a:avLst/>
            </a:prstGeom>
          </p:spPr>
        </p:pic>
        <p:sp>
          <p:nvSpPr>
            <p:cNvPr id="6" name="직사각형 5"/>
            <p:cNvSpPr/>
            <p:nvPr/>
          </p:nvSpPr>
          <p:spPr>
            <a:xfrm>
              <a:off x="3355118" y="2067907"/>
              <a:ext cx="1169257" cy="17999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914525" y="2581275"/>
              <a:ext cx="5724525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4924425" y="2609850"/>
              <a:ext cx="895350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A. BQMS Code </a:t>
            </a:r>
            <a:r>
              <a:rPr lang="ko-KR" altLang="en-US" sz="2000" b="1" smtClean="0"/>
              <a:t>보유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14286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/>
          <p:cNvSpPr txBox="1">
            <a:spLocks/>
          </p:cNvSpPr>
          <p:nvPr/>
        </p:nvSpPr>
        <p:spPr>
          <a:xfrm>
            <a:off x="335559" y="651477"/>
            <a:ext cx="10908703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필요한 정보를 기입 후 확인을 클릭합니다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324725" y="3089290"/>
            <a:ext cx="2711844" cy="144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A. BQMS Code </a:t>
            </a:r>
            <a:r>
              <a:rPr lang="ko-KR" altLang="en-US" sz="2000" b="1" smtClean="0"/>
              <a:t>보유</a:t>
            </a:r>
            <a:endParaRPr lang="en-US" altLang="ko-KR" sz="1400" b="1" dirty="0"/>
          </a:p>
        </p:txBody>
      </p:sp>
      <p:grpSp>
        <p:nvGrpSpPr>
          <p:cNvPr id="9" name="그룹 8"/>
          <p:cNvGrpSpPr/>
          <p:nvPr/>
        </p:nvGrpSpPr>
        <p:grpSpPr>
          <a:xfrm>
            <a:off x="2417959" y="1526231"/>
            <a:ext cx="6262688" cy="4491362"/>
            <a:chOff x="547688" y="1542134"/>
            <a:chExt cx="6262688" cy="4491362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7688" y="1542134"/>
              <a:ext cx="6262688" cy="4491362"/>
            </a:xfrm>
            <a:prstGeom prst="rect">
              <a:avLst/>
            </a:prstGeom>
          </p:spPr>
        </p:pic>
        <p:sp>
          <p:nvSpPr>
            <p:cNvPr id="8" name="직사각형 7"/>
            <p:cNvSpPr/>
            <p:nvPr/>
          </p:nvSpPr>
          <p:spPr>
            <a:xfrm>
              <a:off x="5898294" y="5773214"/>
              <a:ext cx="422994" cy="19821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4166483" y="2059388"/>
            <a:ext cx="691764" cy="874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174434" y="2292640"/>
            <a:ext cx="691764" cy="874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34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삼성전자 등록 담당자에 가입승인 요청이 되었습니다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승인이 완료됐다는 메일을 수신하시면 로그인을 하여 벤더 정보 제출을 진행 하실 수 있습니다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25" y="2495550"/>
            <a:ext cx="6800850" cy="15126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A. BQMS Code </a:t>
            </a:r>
            <a:r>
              <a:rPr lang="ko-KR" altLang="en-US" sz="2000" b="1" smtClean="0"/>
              <a:t>보유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6820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/>
          <p:cNvSpPr txBox="1">
            <a:spLocks/>
          </p:cNvSpPr>
          <p:nvPr/>
        </p:nvSpPr>
        <p:spPr>
          <a:xfrm>
            <a:off x="178523" y="685539"/>
            <a:ext cx="11065740" cy="348131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수신받으신 등록 요청 메일 본문에 별도 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BQMS Code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 안내되어있지 않았으면 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‘BQMS Code 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미보유</a:t>
            </a:r>
            <a:r>
              <a:rPr lang="en-US" altLang="ko-KR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선택합니다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</a:t>
            </a:r>
            <a:r>
              <a:rPr lang="en-US" altLang="ko-KR" sz="2000" b="1"/>
              <a:t>B</a:t>
            </a:r>
            <a:r>
              <a:rPr lang="en-US" altLang="ko-KR" sz="2000" b="1" smtClean="0"/>
              <a:t>. BQMS </a:t>
            </a:r>
            <a:r>
              <a:rPr lang="ko-KR" altLang="en-US" sz="2000" b="1" smtClean="0"/>
              <a:t>미보유</a:t>
            </a:r>
            <a:endParaRPr lang="en-US" altLang="ko-KR" sz="1400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971" y="2528669"/>
            <a:ext cx="8434843" cy="2884779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8171492" y="4686674"/>
            <a:ext cx="1171290" cy="2669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574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933711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필수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정보를 기입 후 중복확인을 클릭합니다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noProof="0" smtClean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중복이 발생하면 팝업에 안내된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BQMS Code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확인하시고 </a:t>
            </a:r>
            <a:r>
              <a:rPr lang="ko-KR" altLang="en-US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이전단계로 돌아가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en-US" altLang="ko-KR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BQMS Code</a:t>
            </a:r>
            <a:r>
              <a:rPr lang="ko-KR" altLang="en-US" noProof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보유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</a:t>
            </a:r>
            <a:r>
              <a:rPr lang="ko-KR" altLang="en-US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가입을 진행해주세요</a:t>
            </a:r>
            <a:r>
              <a:rPr lang="en-US" altLang="ko-KR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중복이 발생하지 않으면 다음을 클릭합니다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</a:t>
            </a:r>
            <a:r>
              <a:rPr lang="en-US" altLang="ko-KR" sz="2000" b="1"/>
              <a:t>B</a:t>
            </a:r>
            <a:r>
              <a:rPr lang="en-US" altLang="ko-KR" sz="2000" b="1" smtClean="0"/>
              <a:t>. BQMS </a:t>
            </a:r>
            <a:r>
              <a:rPr lang="ko-KR" altLang="en-US" sz="2000" b="1" smtClean="0"/>
              <a:t>미보유</a:t>
            </a:r>
            <a:endParaRPr lang="en-US" altLang="ko-KR" sz="1400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747923" y="1860055"/>
            <a:ext cx="9114171" cy="4512265"/>
            <a:chOff x="492946" y="1429482"/>
            <a:chExt cx="9114171" cy="4512265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2"/>
            <a:srcRect t="85159"/>
            <a:stretch/>
          </p:blipFill>
          <p:spPr>
            <a:xfrm>
              <a:off x="1553729" y="4344243"/>
              <a:ext cx="8053388" cy="567520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5894" y="4483932"/>
              <a:ext cx="3469057" cy="928649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3989351" y="4631718"/>
              <a:ext cx="2711844" cy="144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897225" y="4379967"/>
              <a:ext cx="507669" cy="23901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" name="그룹 16"/>
            <p:cNvGrpSpPr/>
            <p:nvPr/>
          </p:nvGrpSpPr>
          <p:grpSpPr>
            <a:xfrm>
              <a:off x="492946" y="1429482"/>
              <a:ext cx="9114171" cy="4512265"/>
              <a:chOff x="1061459" y="1900198"/>
              <a:chExt cx="9114171" cy="4512265"/>
            </a:xfrm>
          </p:grpSpPr>
          <p:pic>
            <p:nvPicPr>
              <p:cNvPr id="20" name="그림 19"/>
              <p:cNvPicPr>
                <a:picLocks noChangeAspect="1"/>
              </p:cNvPicPr>
              <p:nvPr/>
            </p:nvPicPr>
            <p:blipFill rotWithShape="1">
              <a:blip r:embed="rId2"/>
              <a:srcRect b="25044"/>
              <a:stretch/>
            </p:blipFill>
            <p:spPr>
              <a:xfrm>
                <a:off x="2122242" y="1900198"/>
                <a:ext cx="8053388" cy="2866304"/>
              </a:xfrm>
              <a:prstGeom prst="rect">
                <a:avLst/>
              </a:prstGeom>
            </p:spPr>
          </p:pic>
          <p:sp>
            <p:nvSpPr>
              <p:cNvPr id="23" name="직사각형 22"/>
              <p:cNvSpPr/>
              <p:nvPr/>
            </p:nvSpPr>
            <p:spPr>
              <a:xfrm>
                <a:off x="1061459" y="6267896"/>
                <a:ext cx="2711844" cy="1445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" name="직사각형 17"/>
            <p:cNvSpPr/>
            <p:nvPr/>
          </p:nvSpPr>
          <p:spPr>
            <a:xfrm>
              <a:off x="1848868" y="3616983"/>
              <a:ext cx="557254" cy="18246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8927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필수 정보를 기입 후 확인을 클릭합니다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등록요청 메일을 발신한 삼성전자 등록담당자를 기입합니다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88" y="1542134"/>
            <a:ext cx="6262688" cy="4491362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725" y="2967037"/>
            <a:ext cx="3419475" cy="1157477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7439025" y="3067050"/>
            <a:ext cx="1257300" cy="257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2284095" y="2057401"/>
            <a:ext cx="1257300" cy="106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284095" y="2272761"/>
            <a:ext cx="1257300" cy="106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892882" y="5782656"/>
            <a:ext cx="406235" cy="15141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</a:t>
            </a:r>
            <a:r>
              <a:rPr lang="en-US" altLang="ko-KR" sz="2000" b="1"/>
              <a:t>B</a:t>
            </a:r>
            <a:r>
              <a:rPr lang="en-US" altLang="ko-KR" sz="2000" b="1" smtClean="0"/>
              <a:t>. BQMS </a:t>
            </a:r>
            <a:r>
              <a:rPr lang="ko-KR" altLang="en-US" sz="2000" b="1" smtClean="0"/>
              <a:t>미보유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278170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삼성전자 등록 담당자에 가입승인 요청이 되었습니다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승인이 완료됐다는 메일을 수신하시면 로그인을 하여 벤더 정보 제출을 진행 하실 수 있습니다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25" y="2495550"/>
            <a:ext cx="6800850" cy="15126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 </a:t>
            </a:r>
            <a:r>
              <a:rPr lang="en-US" altLang="ko-KR" sz="2000" b="1" smtClean="0"/>
              <a:t>– </a:t>
            </a:r>
            <a:r>
              <a:rPr lang="en-US" altLang="ko-KR" sz="2000" b="1"/>
              <a:t>B</a:t>
            </a:r>
            <a:r>
              <a:rPr lang="en-US" altLang="ko-KR" sz="2000" b="1" smtClean="0"/>
              <a:t>. BQMS </a:t>
            </a:r>
            <a:r>
              <a:rPr lang="ko-KR" altLang="en-US" sz="2000" b="1" smtClean="0"/>
              <a:t>미보유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201126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/>
          <p:cNvSpPr txBox="1">
            <a:spLocks/>
          </p:cNvSpPr>
          <p:nvPr/>
        </p:nvSpPr>
        <p:spPr>
          <a:xfrm>
            <a:off x="178524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ID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승인이 완료되고 정보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서류 제출 요청 메일을 수신받았으면 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BQMS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벤더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포탈에서 로그인 합니다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2.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요청확인 및 제출 </a:t>
            </a:r>
            <a:endParaRPr lang="ko-KR" altLang="en-US" sz="2000" b="1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900" y="1295439"/>
            <a:ext cx="5216552" cy="4600829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6143707" y="3659906"/>
            <a:ext cx="731942" cy="6926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90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147" y="2392166"/>
            <a:ext cx="7991654" cy="2145688"/>
          </a:xfrm>
          <a:prstGeom prst="rect">
            <a:avLst/>
          </a:prstGeom>
        </p:spPr>
      </p:pic>
      <p:sp>
        <p:nvSpPr>
          <p:cNvPr id="4" name="부제목 4"/>
          <p:cNvSpPr txBox="1">
            <a:spLocks/>
          </p:cNvSpPr>
          <p:nvPr/>
        </p:nvSpPr>
        <p:spPr>
          <a:xfrm>
            <a:off x="178523" y="685539"/>
            <a:ext cx="11065740" cy="1350510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로그인 후 첫화면에서 임직원으로 부터 온 요청을 확인할 수 있습니다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(VendorInfo 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항목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각 요청을 클릭 시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정보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서류 요청현황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메뉴로 이동합니다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(‘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관리기능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– ‘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서류 요청현황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메뉴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요청에는 업체정보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제출서류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가지 종류가 있습니다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050" b="0" i="0" u="none" strike="noStrike" kern="1200" cap="none" spc="0" normalizeH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- 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업체정보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회사의 기본 정보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주소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연락처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대표자 정보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재무정보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신용평가정보 등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제출서류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등록하려는 삼성전자 각 법인별 등록에 필요한 각종 서류들  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4.   ‘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관리기능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– ‘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정보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서류 요청현황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메뉴와 동일 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1050" b="0" i="0" u="none" strike="noStrike" kern="1200" cap="none" spc="0" normalizeH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943" y="3023214"/>
            <a:ext cx="5652308" cy="2926566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619271" y="5254286"/>
            <a:ext cx="3657954" cy="33689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086100" y="3514725"/>
            <a:ext cx="971551" cy="1809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2.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요청확인 및 제출 </a:t>
            </a:r>
            <a:endParaRPr lang="ko-KR" altLang="en-US" sz="2000" b="1"/>
          </a:p>
        </p:txBody>
      </p:sp>
    </p:spTree>
    <p:extLst>
      <p:ext uri="{BB962C8B-B14F-4D97-AF65-F5344CB8AC3E}">
        <p14:creationId xmlns:p14="http://schemas.microsoft.com/office/powerpoint/2010/main" val="18768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6536" y="772132"/>
            <a:ext cx="8352284" cy="424104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■ 목차</a:t>
            </a:r>
            <a:endParaRPr lang="en-US" altLang="ko-KR" sz="2800" b="1" kern="0" dirty="0">
              <a:solidFill>
                <a:prstClr val="black"/>
              </a:solidFill>
            </a:endParaRP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altLang="ko-KR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457200" marR="0" lvl="0" indent="-457200" defTabSz="914400" eaLnBrk="1" fontAlgn="base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buAutoNum type="arabicPeriod"/>
              <a:tabLst/>
              <a:defRPr/>
            </a:pPr>
            <a:r>
              <a:rPr lang="ko-KR" altLang="en-US" sz="2400" b="1" kern="0" smtClean="0">
                <a:solidFill>
                  <a:prstClr val="black"/>
                </a:solidFill>
              </a:rPr>
              <a:t>벤더 계정</a:t>
            </a:r>
            <a:r>
              <a:rPr lang="ko-KR" altLang="en-US" sz="2400" b="1" kern="0">
                <a:solidFill>
                  <a:prstClr val="black"/>
                </a:solidFill>
              </a:rPr>
              <a:t> </a:t>
            </a:r>
            <a:r>
              <a:rPr lang="ko-KR" altLang="en-US" sz="2400" b="1" kern="0" smtClean="0">
                <a:solidFill>
                  <a:prstClr val="black"/>
                </a:solidFill>
              </a:rPr>
              <a:t>등록</a:t>
            </a:r>
            <a:endParaRPr lang="en-US" altLang="ko-KR" sz="2400" b="1" kern="0" smtClean="0">
              <a:solidFill>
                <a:prstClr val="black"/>
              </a:solidFill>
            </a:endParaRPr>
          </a:p>
          <a:p>
            <a:pPr marR="0" lvl="0" defTabSz="914400" eaLnBrk="1" fontAlgn="base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altLang="ko-KR" sz="2400" b="1" kern="0" smtClean="0">
                <a:solidFill>
                  <a:prstClr val="black"/>
                </a:solidFill>
              </a:rPr>
              <a:t>     A. BQMS Code </a:t>
            </a:r>
            <a:r>
              <a:rPr lang="ko-KR" altLang="en-US" sz="2400" b="1" kern="0" smtClean="0">
                <a:solidFill>
                  <a:prstClr val="black"/>
                </a:solidFill>
              </a:rPr>
              <a:t>보유</a:t>
            </a:r>
            <a:endParaRPr lang="en-US" altLang="ko-KR" sz="2400" b="1" kern="0" smtClean="0">
              <a:solidFill>
                <a:prstClr val="black"/>
              </a:solidFill>
            </a:endParaRPr>
          </a:p>
          <a:p>
            <a:pPr lvl="0" fontAlgn="base" latinLnBrk="0">
              <a:spcBef>
                <a:spcPct val="0"/>
              </a:spcBef>
              <a:spcAft>
                <a:spcPts val="1200"/>
              </a:spcAft>
              <a:defRPr/>
            </a:pPr>
            <a:r>
              <a:rPr lang="en-US" altLang="ko-KR" sz="2400" b="1" kern="0" smtClean="0">
                <a:solidFill>
                  <a:prstClr val="black"/>
                </a:solidFill>
              </a:rPr>
              <a:t>     B. BQMS Code</a:t>
            </a:r>
            <a:r>
              <a:rPr lang="ko-KR" altLang="en-US" sz="2400" b="1" kern="0">
                <a:solidFill>
                  <a:prstClr val="black"/>
                </a:solidFill>
              </a:rPr>
              <a:t> </a:t>
            </a:r>
            <a:r>
              <a:rPr lang="ko-KR" altLang="en-US" sz="2400" b="1" kern="0" smtClean="0">
                <a:solidFill>
                  <a:prstClr val="black"/>
                </a:solidFill>
              </a:rPr>
              <a:t>미보유</a:t>
            </a:r>
            <a:endParaRPr kumimoji="0" lang="en-US" altLang="ko-KR" sz="24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457200" marR="0" lvl="0" indent="-457200" defTabSz="914400" eaLnBrk="1" fontAlgn="base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buAutoNum type="arabicPeriod" startAt="2"/>
              <a:tabLst/>
              <a:defRPr/>
            </a:pPr>
            <a:r>
              <a:rPr lang="ko-KR" altLang="en-US" sz="2400" b="1" kern="0" smtClean="0">
                <a:solidFill>
                  <a:prstClr val="black"/>
                </a:solidFill>
              </a:rPr>
              <a:t>정보</a:t>
            </a:r>
            <a:r>
              <a:rPr lang="en-US" altLang="ko-KR" sz="2400" b="1" kern="0" smtClean="0">
                <a:solidFill>
                  <a:prstClr val="black"/>
                </a:solidFill>
              </a:rPr>
              <a:t>/</a:t>
            </a:r>
            <a:r>
              <a:rPr lang="ko-KR" altLang="en-US" sz="2400" b="1" kern="0" smtClean="0">
                <a:solidFill>
                  <a:prstClr val="black"/>
                </a:solidFill>
              </a:rPr>
              <a:t>서류 요청확인 및 제출</a:t>
            </a:r>
            <a:endParaRPr lang="en-US" altLang="ko-KR" sz="2400" b="1" kern="0" smtClean="0">
              <a:solidFill>
                <a:prstClr val="black"/>
              </a:solidFill>
            </a:endParaRPr>
          </a:p>
          <a:p>
            <a:pPr marR="0" lvl="0" defTabSz="914400" eaLnBrk="1" fontAlgn="base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altLang="ko-KR" sz="2400" b="1" kern="0">
                <a:solidFill>
                  <a:prstClr val="black"/>
                </a:solidFill>
              </a:rPr>
              <a:t> </a:t>
            </a:r>
            <a:r>
              <a:rPr lang="en-US" altLang="ko-KR" sz="2400" b="1" kern="0" smtClean="0">
                <a:solidFill>
                  <a:prstClr val="black"/>
                </a:solidFill>
              </a:rPr>
              <a:t>    A. </a:t>
            </a:r>
            <a:r>
              <a:rPr lang="ko-KR" altLang="en-US" sz="2400" b="1" kern="0" smtClean="0">
                <a:solidFill>
                  <a:prstClr val="black"/>
                </a:solidFill>
              </a:rPr>
              <a:t>정보 제출</a:t>
            </a:r>
            <a:endParaRPr lang="en-US" altLang="ko-KR" sz="2400" b="1" kern="0" smtClean="0">
              <a:solidFill>
                <a:prstClr val="black"/>
              </a:solidFill>
            </a:endParaRPr>
          </a:p>
          <a:p>
            <a:pPr lvl="0" fontAlgn="base" latinLnBrk="0">
              <a:spcBef>
                <a:spcPct val="0"/>
              </a:spcBef>
              <a:spcAft>
                <a:spcPts val="1200"/>
              </a:spcAft>
              <a:defRPr/>
            </a:pPr>
            <a:r>
              <a:rPr lang="en-US" altLang="ko-KR" sz="2400" b="1" kern="0" smtClean="0">
                <a:solidFill>
                  <a:prstClr val="black"/>
                </a:solidFill>
              </a:rPr>
              <a:t>     B. </a:t>
            </a:r>
            <a:r>
              <a:rPr lang="ko-KR" altLang="en-US" sz="2400" b="1" kern="0" smtClean="0">
                <a:solidFill>
                  <a:prstClr val="black"/>
                </a:solidFill>
              </a:rPr>
              <a:t>서류 제출 </a:t>
            </a:r>
            <a:endParaRPr lang="en-US" altLang="ko-KR" sz="2400" b="1" kern="0" smtClean="0">
              <a:solidFill>
                <a:prstClr val="black"/>
              </a:solidFill>
            </a:endParaRPr>
          </a:p>
          <a:p>
            <a:pPr marR="0" lvl="0" defTabSz="914400" eaLnBrk="1" fontAlgn="base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altLang="ko-KR" sz="2400" b="1" kern="0" smtClean="0">
                <a:solidFill>
                  <a:prstClr val="black"/>
                </a:solidFill>
              </a:rPr>
              <a:t>3.  </a:t>
            </a:r>
            <a:r>
              <a:rPr lang="ko-KR" altLang="en-US" sz="2400" b="1" kern="0" smtClean="0">
                <a:solidFill>
                  <a:prstClr val="black"/>
                </a:solidFill>
              </a:rPr>
              <a:t>회사정보 반영확인</a:t>
            </a:r>
            <a:endParaRPr lang="en-US" altLang="ko-KR" b="1" kern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05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4"/>
          <p:cNvSpPr txBox="1">
            <a:spLocks/>
          </p:cNvSpPr>
          <p:nvPr/>
        </p:nvSpPr>
        <p:spPr>
          <a:xfrm>
            <a:off x="321136" y="693928"/>
            <a:ext cx="10923127" cy="2144522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삼성전자 임직원으로 부터 온 추가정보 제출요청을 확인할 수 있습니다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제출요청항목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요청항목은 아래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가지로 구분됩니다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</a:rPr>
              <a:t>-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업체정보 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회사의 기본 정보 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주소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연락처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대표자 정보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재무정보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신용평가정보 등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)</a:t>
            </a:r>
          </a:p>
          <a:p>
            <a:pPr lvl="0">
              <a:spcBef>
                <a:spcPts val="300"/>
              </a:spcBef>
              <a:defRPr/>
            </a:pP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    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</a:rPr>
              <a:t>  -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제출서류 </a:t>
            </a: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</a:rPr>
              <a:t>등록하려는 삼성전자 각 법인별 등록에 필요한 각종 서류들 </a:t>
            </a:r>
            <a:endParaRPr lang="en-US" altLang="ko-KR" smtClean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요청법인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요청자의 법인과 국가를 확인합니다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        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③ 요청자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요청한 삼성전자 임직원 이름 </a:t>
            </a:r>
            <a:endParaRPr lang="en-US" altLang="ko-KR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 수신여부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요청을 개봉하였는지 여부를 나타냅니다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⑤ 제출상태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요청에 대한 제출 완료 여부를 나타냅니다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미제출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요청에 대해 제출하지 않은 상태</a:t>
            </a:r>
            <a:endParaRPr lang="en-US" altLang="ko-KR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요청에 대해 제출 완료한 상태로</a:t>
            </a:r>
            <a:r>
              <a:rPr lang="en-US" altLang="ko-KR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한번 제출한 요청건은 다시 제출 불가합니다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정보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서류를 다시 제출하려면 담당자에게 재요청을 요청하세요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692032" y="2922859"/>
            <a:ext cx="10645980" cy="3726761"/>
            <a:chOff x="692032" y="2922859"/>
            <a:chExt cx="10645980" cy="3726761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032" y="2922859"/>
              <a:ext cx="10645980" cy="3726761"/>
            </a:xfrm>
            <a:prstGeom prst="rect">
              <a:avLst/>
            </a:prstGeom>
          </p:spPr>
        </p:pic>
        <p:grpSp>
          <p:nvGrpSpPr>
            <p:cNvPr id="3" name="그룹 2"/>
            <p:cNvGrpSpPr/>
            <p:nvPr/>
          </p:nvGrpSpPr>
          <p:grpSpPr>
            <a:xfrm>
              <a:off x="2272159" y="4327552"/>
              <a:ext cx="7066562" cy="307777"/>
              <a:chOff x="2365806" y="3403627"/>
              <a:chExt cx="7066562" cy="307777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365806" y="3403627"/>
                <a:ext cx="1969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rgbClr val="FF0000"/>
                    </a:solidFill>
                  </a:rPr>
                  <a:t>①</a:t>
                </a:r>
                <a:endParaRPr lang="ko-KR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924577" y="3403627"/>
                <a:ext cx="1969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smtClean="0">
                    <a:solidFill>
                      <a:srgbClr val="FF0000"/>
                    </a:solidFill>
                  </a:rPr>
                  <a:t>②</a:t>
                </a:r>
                <a:endParaRPr lang="ko-KR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899087" y="3403627"/>
                <a:ext cx="1969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smtClean="0">
                    <a:solidFill>
                      <a:srgbClr val="FF0000"/>
                    </a:solidFill>
                  </a:rPr>
                  <a:t>③</a:t>
                </a:r>
                <a:endParaRPr lang="ko-KR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226944" y="3403627"/>
                <a:ext cx="1969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smtClean="0">
                    <a:solidFill>
                      <a:srgbClr val="FF0000"/>
                    </a:solidFill>
                  </a:rPr>
                  <a:t>④</a:t>
                </a:r>
                <a:endParaRPr lang="ko-KR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9235456" y="3403627"/>
                <a:ext cx="1969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smtClean="0">
                    <a:solidFill>
                      <a:srgbClr val="FF0000"/>
                    </a:solidFill>
                  </a:rPr>
                  <a:t>⑤</a:t>
                </a:r>
                <a:endParaRPr lang="ko-KR" altLang="en-US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5" name="직사각형 4"/>
            <p:cNvSpPr/>
            <p:nvPr/>
          </p:nvSpPr>
          <p:spPr>
            <a:xfrm>
              <a:off x="6002352" y="4691018"/>
              <a:ext cx="516325" cy="1047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002352" y="4924224"/>
              <a:ext cx="516325" cy="133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9773665" y="2951434"/>
              <a:ext cx="1554822" cy="176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2.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요청확인 및 제출 </a:t>
            </a:r>
            <a:endParaRPr lang="ko-KR" altLang="en-US" sz="2000" b="1"/>
          </a:p>
        </p:txBody>
      </p:sp>
    </p:spTree>
    <p:extLst>
      <p:ext uri="{BB962C8B-B14F-4D97-AF65-F5344CB8AC3E}">
        <p14:creationId xmlns:p14="http://schemas.microsoft.com/office/powerpoint/2010/main" val="19139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4"/>
          <p:cNvSpPr txBox="1">
            <a:spLocks/>
          </p:cNvSpPr>
          <p:nvPr/>
        </p:nvSpPr>
        <p:spPr>
          <a:xfrm>
            <a:off x="220468" y="593260"/>
            <a:ext cx="11023795" cy="588559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회사정보에 대한 요청을 확인 후 제출하는 화면입니다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en-US" altLang="ko-KR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필수항목을 모두 작성하셔야 제출 하실 수 있습니다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2. 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제출된 정보는 검증과정을 거쳐 반영됩니다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모든 필수 정보를 정확히 기입바랍니다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endParaRPr lang="en-US" altLang="ko-KR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2.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요청확인 및 제출 </a:t>
            </a:r>
            <a:r>
              <a:rPr lang="en-US" altLang="ko-KR" sz="2000" b="1" smtClean="0"/>
              <a:t>– A. </a:t>
            </a:r>
            <a:r>
              <a:rPr lang="ko-KR" altLang="en-US" sz="2000" b="1" smtClean="0"/>
              <a:t>정보 제출 </a:t>
            </a:r>
            <a:r>
              <a:rPr lang="en-US" altLang="ko-KR" sz="2000" b="1" smtClean="0"/>
              <a:t>(1/3)</a:t>
            </a:r>
            <a:r>
              <a:rPr lang="ko-KR" altLang="en-US" sz="2000" b="1" smtClean="0"/>
              <a:t> </a:t>
            </a:r>
            <a:endParaRPr lang="ko-KR" altLang="en-US" sz="2000" b="1"/>
          </a:p>
        </p:txBody>
      </p:sp>
      <p:grpSp>
        <p:nvGrpSpPr>
          <p:cNvPr id="6" name="그룹 5"/>
          <p:cNvGrpSpPr/>
          <p:nvPr/>
        </p:nvGrpSpPr>
        <p:grpSpPr>
          <a:xfrm>
            <a:off x="1352972" y="1330345"/>
            <a:ext cx="8325866" cy="5167737"/>
            <a:chOff x="220468" y="2662608"/>
            <a:chExt cx="5200650" cy="3323771"/>
          </a:xfrm>
        </p:grpSpPr>
        <p:grpSp>
          <p:nvGrpSpPr>
            <p:cNvPr id="2" name="그룹 1"/>
            <p:cNvGrpSpPr/>
            <p:nvPr/>
          </p:nvGrpSpPr>
          <p:grpSpPr>
            <a:xfrm>
              <a:off x="220468" y="2662608"/>
              <a:ext cx="5200650" cy="3323771"/>
              <a:chOff x="302411" y="2970961"/>
              <a:chExt cx="5482927" cy="3133272"/>
            </a:xfrm>
          </p:grpSpPr>
          <p:pic>
            <p:nvPicPr>
              <p:cNvPr id="9" name="그림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2411" y="2970961"/>
                <a:ext cx="5482927" cy="2375125"/>
              </a:xfrm>
              <a:prstGeom prst="rect">
                <a:avLst/>
              </a:prstGeom>
            </p:spPr>
          </p:pic>
          <p:pic>
            <p:nvPicPr>
              <p:cNvPr id="10" name="그림 9"/>
              <p:cNvPicPr>
                <a:picLocks noChangeAspect="1"/>
              </p:cNvPicPr>
              <p:nvPr/>
            </p:nvPicPr>
            <p:blipFill rotWithShape="1">
              <a:blip r:embed="rId3"/>
              <a:srcRect b="57796"/>
              <a:stretch/>
            </p:blipFill>
            <p:spPr>
              <a:xfrm>
                <a:off x="302411" y="5346087"/>
                <a:ext cx="5482927" cy="758146"/>
              </a:xfrm>
              <a:prstGeom prst="rect">
                <a:avLst/>
              </a:prstGeom>
            </p:spPr>
          </p:pic>
        </p:grpSp>
        <p:sp>
          <p:nvSpPr>
            <p:cNvPr id="15" name="직사각형 14"/>
            <p:cNvSpPr/>
            <p:nvPr/>
          </p:nvSpPr>
          <p:spPr>
            <a:xfrm>
              <a:off x="1086733" y="3820029"/>
              <a:ext cx="437267" cy="629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086732" y="3959644"/>
              <a:ext cx="437267" cy="567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086732" y="5372604"/>
              <a:ext cx="437267" cy="629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38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4"/>
          <p:cNvSpPr txBox="1">
            <a:spLocks/>
          </p:cNvSpPr>
          <p:nvPr/>
        </p:nvSpPr>
        <p:spPr>
          <a:xfrm>
            <a:off x="220468" y="593260"/>
            <a:ext cx="11023795" cy="1132023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>
              <a:spcBef>
                <a:spcPts val="300"/>
              </a:spcBef>
              <a:buAutoNum type="arabicPeriod"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벤더담당자정보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동일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BQMS Code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로 가입한 사용자 계정이 자동으로 연동됩니다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 </a:t>
            </a:r>
          </a:p>
          <a:p>
            <a:pPr marL="228600" lvl="0" indent="-228600">
              <a:spcBef>
                <a:spcPts val="300"/>
              </a:spcBef>
              <a:buAutoNum type="arabicPeriod"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재무정보 </a:t>
            </a:r>
            <a:r>
              <a:rPr lang="en-US" altLang="ko-KR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필수입력 값으로 추가 버튼을 클릭하여 재무정보를 기입해주시기 바랍니다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</a:t>
            </a: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                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신생기업 등 특정 사유로 재무정보가 없을 경우는 결산일자는 오늘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그 외 값은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0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으로 기입하여 제출해주세요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</a:t>
            </a: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3. 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신용평가정보 </a:t>
            </a:r>
            <a:r>
              <a:rPr lang="en-US" altLang="ko-KR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필수입력 값으로 추가 버튼을 클릭하여 신용평가정보를 기입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업로드 바랍니다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</a:t>
            </a: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                      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신생기업 등 특정 사유로 미보유 경우에는 신용평가서 제출여부를 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‘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미제출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＇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로 선택바랍니다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</a:t>
            </a:r>
            <a:endParaRPr lang="en-US" altLang="ko-KR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2.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요청확인 및 제출 </a:t>
            </a:r>
            <a:r>
              <a:rPr lang="en-US" altLang="ko-KR" sz="2000" b="1" smtClean="0"/>
              <a:t>– A. </a:t>
            </a:r>
            <a:r>
              <a:rPr lang="ko-KR" altLang="en-US" sz="2000" b="1" smtClean="0"/>
              <a:t>정보 제출 </a:t>
            </a:r>
            <a:r>
              <a:rPr lang="en-US" altLang="ko-KR" sz="2000" b="1" smtClean="0"/>
              <a:t>(2/3)</a:t>
            </a:r>
            <a:r>
              <a:rPr lang="ko-KR" altLang="en-US" sz="2000" b="1" smtClean="0"/>
              <a:t> </a:t>
            </a:r>
            <a:endParaRPr lang="ko-KR" altLang="en-US" sz="2000" b="1"/>
          </a:p>
        </p:txBody>
      </p:sp>
      <p:grpSp>
        <p:nvGrpSpPr>
          <p:cNvPr id="26" name="그룹 25"/>
          <p:cNvGrpSpPr/>
          <p:nvPr/>
        </p:nvGrpSpPr>
        <p:grpSpPr>
          <a:xfrm>
            <a:off x="1633804" y="1719920"/>
            <a:ext cx="7320415" cy="4947400"/>
            <a:chOff x="1633804" y="1719920"/>
            <a:chExt cx="7320415" cy="4947400"/>
          </a:xfrm>
        </p:grpSpPr>
        <p:grpSp>
          <p:nvGrpSpPr>
            <p:cNvPr id="14" name="그룹 13"/>
            <p:cNvGrpSpPr/>
            <p:nvPr/>
          </p:nvGrpSpPr>
          <p:grpSpPr>
            <a:xfrm>
              <a:off x="1925003" y="1802921"/>
              <a:ext cx="7029216" cy="4864399"/>
              <a:chOff x="5919932" y="3283612"/>
              <a:chExt cx="5995842" cy="3164813"/>
            </a:xfrm>
          </p:grpSpPr>
          <p:grpSp>
            <p:nvGrpSpPr>
              <p:cNvPr id="3" name="그룹 2"/>
              <p:cNvGrpSpPr/>
              <p:nvPr/>
            </p:nvGrpSpPr>
            <p:grpSpPr>
              <a:xfrm>
                <a:off x="5919933" y="4409184"/>
                <a:ext cx="5995841" cy="2039241"/>
                <a:chOff x="2957658" y="3304737"/>
                <a:chExt cx="8286605" cy="3543964"/>
              </a:xfrm>
            </p:grpSpPr>
            <p:pic>
              <p:nvPicPr>
                <p:cNvPr id="11" name="그림 10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957658" y="6475620"/>
                  <a:ext cx="8286605" cy="373081"/>
                </a:xfrm>
                <a:prstGeom prst="rect">
                  <a:avLst/>
                </a:prstGeom>
              </p:spPr>
            </p:pic>
            <p:pic>
              <p:nvPicPr>
                <p:cNvPr id="12" name="그림 1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957658" y="3304737"/>
                  <a:ext cx="8215235" cy="3170884"/>
                </a:xfrm>
                <a:prstGeom prst="rect">
                  <a:avLst/>
                </a:prstGeom>
              </p:spPr>
            </p:pic>
          </p:grp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4"/>
              <a:srcRect t="42205"/>
              <a:stretch/>
            </p:blipFill>
            <p:spPr>
              <a:xfrm>
                <a:off x="5919932" y="3283612"/>
                <a:ext cx="5944201" cy="1125570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1633804" y="1719920"/>
              <a:ext cx="196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FF0000"/>
                  </a:solidFill>
                </a:rPr>
                <a:t>①</a:t>
              </a:r>
              <a:endParaRPr lang="ko-KR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67551" y="3411270"/>
              <a:ext cx="196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smtClean="0">
                  <a:solidFill>
                    <a:srgbClr val="FF0000"/>
                  </a:solidFill>
                </a:rPr>
                <a:t>②</a:t>
              </a:r>
              <a:endParaRPr lang="ko-KR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50299" y="4855225"/>
              <a:ext cx="196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smtClean="0">
                  <a:solidFill>
                    <a:srgbClr val="FF0000"/>
                  </a:solidFill>
                </a:rPr>
                <a:t>③</a:t>
              </a:r>
              <a:endParaRPr lang="ko-KR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261950" y="3516744"/>
              <a:ext cx="295454" cy="12815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261950" y="4945035"/>
              <a:ext cx="295454" cy="12815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7337679" y="2249988"/>
              <a:ext cx="700033" cy="979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25003" y="4904832"/>
              <a:ext cx="6968675" cy="1382253"/>
            </a:xfrm>
            <a:prstGeom prst="rect">
              <a:avLst/>
            </a:prstGeom>
          </p:spPr>
        </p:pic>
        <p:sp>
          <p:nvSpPr>
            <p:cNvPr id="23" name="직사각형 22"/>
            <p:cNvSpPr/>
            <p:nvPr/>
          </p:nvSpPr>
          <p:spPr>
            <a:xfrm>
              <a:off x="8261949" y="4952699"/>
              <a:ext cx="295454" cy="12815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5002" y="3500438"/>
              <a:ext cx="6954972" cy="1359321"/>
            </a:xfrm>
            <a:prstGeom prst="rect">
              <a:avLst/>
            </a:prstGeom>
          </p:spPr>
        </p:pic>
        <p:sp>
          <p:nvSpPr>
            <p:cNvPr id="25" name="직사각형 24"/>
            <p:cNvSpPr/>
            <p:nvPr/>
          </p:nvSpPr>
          <p:spPr>
            <a:xfrm>
              <a:off x="8261949" y="3540615"/>
              <a:ext cx="295454" cy="12815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50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4"/>
          <p:cNvSpPr txBox="1">
            <a:spLocks/>
          </p:cNvSpPr>
          <p:nvPr/>
        </p:nvSpPr>
        <p:spPr>
          <a:xfrm>
            <a:off x="220468" y="593260"/>
            <a:ext cx="11023795" cy="620078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>
              <a:spcBef>
                <a:spcPts val="300"/>
              </a:spcBef>
              <a:buAutoNum type="arabicPeriod"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이미 벤더가 등록된 이후 발생하는 주요 정보 수정시에는 변경에 대한 증빙서류 첨부가 필요합니다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.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r>
              <a:rPr lang="en-US" altLang="ko-KR">
                <a:solidFill>
                  <a:srgbClr val="FF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</a:rPr>
              <a:t>    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</a:rPr>
              <a:t>변경사항을 증빙할 수 있는 공식서류를 업로드 바랍니다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</a:rPr>
              <a:t>. (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</a:rPr>
              <a:t>사업자등록증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</a:rPr>
              <a:t>등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</a:rPr>
              <a:t>)</a:t>
            </a: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   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＊ 증빙서류 첨부 필요한 항목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chemeClr val="tx1"/>
                </a:solidFill>
              </a:rPr>
              <a:t>업체명</a:t>
            </a:r>
            <a:r>
              <a:rPr lang="en-US" altLang="ko-KR" smtClean="0">
                <a:solidFill>
                  <a:schemeClr val="tx1"/>
                </a:solidFill>
              </a:rPr>
              <a:t>(</a:t>
            </a:r>
            <a:r>
              <a:rPr lang="ko-KR" altLang="en-US" smtClean="0">
                <a:solidFill>
                  <a:schemeClr val="tx1"/>
                </a:solidFill>
              </a:rPr>
              <a:t>로컬</a:t>
            </a:r>
            <a:r>
              <a:rPr lang="en-US" altLang="ko-KR" smtClean="0">
                <a:solidFill>
                  <a:schemeClr val="tx1"/>
                </a:solidFill>
              </a:rPr>
              <a:t>, </a:t>
            </a:r>
            <a:r>
              <a:rPr lang="ko-KR" altLang="en-US" smtClean="0">
                <a:solidFill>
                  <a:schemeClr val="tx1"/>
                </a:solidFill>
              </a:rPr>
              <a:t>영어</a:t>
            </a:r>
            <a:r>
              <a:rPr lang="en-US" altLang="ko-KR" smtClean="0">
                <a:solidFill>
                  <a:schemeClr val="tx1"/>
                </a:solidFill>
              </a:rPr>
              <a:t>) , </a:t>
            </a:r>
            <a:r>
              <a:rPr lang="ko-KR" altLang="en-US">
                <a:solidFill>
                  <a:schemeClr val="tx1"/>
                </a:solidFill>
              </a:rPr>
              <a:t>우편번호</a:t>
            </a:r>
            <a:r>
              <a:rPr lang="en-US" altLang="ko-KR">
                <a:solidFill>
                  <a:schemeClr val="tx1"/>
                </a:solidFill>
              </a:rPr>
              <a:t>, </a:t>
            </a:r>
            <a:r>
              <a:rPr lang="ko-KR" altLang="en-US" smtClean="0">
                <a:solidFill>
                  <a:schemeClr val="tx1"/>
                </a:solidFill>
              </a:rPr>
              <a:t>주소</a:t>
            </a:r>
            <a:r>
              <a:rPr lang="en-US" altLang="ko-KR" smtClean="0">
                <a:solidFill>
                  <a:schemeClr val="tx1"/>
                </a:solidFill>
              </a:rPr>
              <a:t>(</a:t>
            </a:r>
            <a:r>
              <a:rPr lang="ko-KR" altLang="en-US" smtClean="0">
                <a:solidFill>
                  <a:schemeClr val="tx1"/>
                </a:solidFill>
              </a:rPr>
              <a:t>로컬</a:t>
            </a:r>
            <a:r>
              <a:rPr lang="en-US" altLang="ko-KR" smtClean="0">
                <a:solidFill>
                  <a:schemeClr val="tx1"/>
                </a:solidFill>
              </a:rPr>
              <a:t>, </a:t>
            </a:r>
            <a:r>
              <a:rPr lang="ko-KR" altLang="en-US" smtClean="0">
                <a:solidFill>
                  <a:schemeClr val="tx1"/>
                </a:solidFill>
              </a:rPr>
              <a:t>영어</a:t>
            </a:r>
            <a:r>
              <a:rPr lang="en-US" altLang="ko-KR" smtClean="0">
                <a:solidFill>
                  <a:schemeClr val="tx1"/>
                </a:solidFill>
              </a:rPr>
              <a:t>), </a:t>
            </a:r>
            <a:r>
              <a:rPr lang="ko-KR" altLang="en-US">
                <a:solidFill>
                  <a:schemeClr val="tx1"/>
                </a:solidFill>
              </a:rPr>
              <a:t>대표자명</a:t>
            </a:r>
            <a:r>
              <a:rPr lang="en-US" altLang="ko-KR" smtClean="0">
                <a:solidFill>
                  <a:schemeClr val="tx1"/>
                </a:solidFill>
              </a:rPr>
              <a:t>(</a:t>
            </a:r>
            <a:r>
              <a:rPr lang="ko-KR" altLang="en-US" smtClean="0">
                <a:solidFill>
                  <a:schemeClr val="tx1"/>
                </a:solidFill>
              </a:rPr>
              <a:t>로컬</a:t>
            </a:r>
            <a:r>
              <a:rPr lang="en-US" altLang="ko-KR" smtClean="0">
                <a:solidFill>
                  <a:schemeClr val="tx1"/>
                </a:solidFill>
              </a:rPr>
              <a:t>) </a:t>
            </a:r>
            <a:r>
              <a:rPr lang="ko-KR" altLang="en-US" smtClean="0">
                <a:solidFill>
                  <a:schemeClr val="tx1"/>
                </a:solidFill>
              </a:rPr>
              <a:t> </a:t>
            </a:r>
            <a:endParaRPr lang="en-US" altLang="ko-KR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2.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요청확인 및 제출 </a:t>
            </a:r>
            <a:r>
              <a:rPr lang="en-US" altLang="ko-KR" sz="2000" b="1" smtClean="0"/>
              <a:t>– A. </a:t>
            </a:r>
            <a:r>
              <a:rPr lang="ko-KR" altLang="en-US" sz="2000" b="1" smtClean="0"/>
              <a:t>정보 제출 </a:t>
            </a:r>
            <a:r>
              <a:rPr lang="en-US" altLang="ko-KR" sz="2000" b="1" smtClean="0"/>
              <a:t>(3/3)</a:t>
            </a:r>
            <a:r>
              <a:rPr lang="ko-KR" altLang="en-US" sz="2000" b="1" smtClean="0"/>
              <a:t> </a:t>
            </a:r>
            <a:endParaRPr lang="ko-KR" altLang="en-US" sz="2000" b="1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968" y="2449910"/>
            <a:ext cx="10630589" cy="228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5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709104" y="2428875"/>
            <a:ext cx="10263696" cy="4019550"/>
            <a:chOff x="709104" y="1924050"/>
            <a:chExt cx="10263696" cy="4019550"/>
          </a:xfrm>
        </p:grpSpPr>
        <p:grpSp>
          <p:nvGrpSpPr>
            <p:cNvPr id="7" name="그룹 6"/>
            <p:cNvGrpSpPr/>
            <p:nvPr/>
          </p:nvGrpSpPr>
          <p:grpSpPr>
            <a:xfrm>
              <a:off x="709104" y="1924050"/>
              <a:ext cx="10263696" cy="4019550"/>
              <a:chOff x="709104" y="1924050"/>
              <a:chExt cx="10263696" cy="4019550"/>
            </a:xfrm>
          </p:grpSpPr>
          <p:pic>
            <p:nvPicPr>
              <p:cNvPr id="4" name="그림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09104" y="2000250"/>
                <a:ext cx="10075354" cy="3943350"/>
              </a:xfrm>
              <a:prstGeom prst="rect">
                <a:avLst/>
              </a:prstGeom>
            </p:spPr>
          </p:pic>
          <p:sp>
            <p:nvSpPr>
              <p:cNvPr id="6" name="직사각형 5"/>
              <p:cNvSpPr/>
              <p:nvPr/>
            </p:nvSpPr>
            <p:spPr>
              <a:xfrm>
                <a:off x="9277350" y="1924050"/>
                <a:ext cx="169545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280541" y="3029173"/>
              <a:ext cx="196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FF0000"/>
                  </a:solidFill>
                </a:rPr>
                <a:t>①</a:t>
              </a:r>
              <a:endParaRPr lang="ko-KR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80486" y="3029172"/>
              <a:ext cx="196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smtClean="0">
                  <a:solidFill>
                    <a:srgbClr val="FF0000"/>
                  </a:solidFill>
                </a:rPr>
                <a:t>②</a:t>
              </a:r>
              <a:endParaRPr lang="ko-KR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9429749" y="2619375"/>
              <a:ext cx="428625" cy="18417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730877" y="3336911"/>
              <a:ext cx="1994273" cy="19686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64487" y="3029134"/>
              <a:ext cx="196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smtClean="0">
                  <a:solidFill>
                    <a:srgbClr val="FF0000"/>
                  </a:solidFill>
                </a:rPr>
                <a:t>③</a:t>
              </a:r>
              <a:endParaRPr lang="ko-KR" alt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부제목 4"/>
          <p:cNvSpPr txBox="1">
            <a:spLocks/>
          </p:cNvSpPr>
          <p:nvPr/>
        </p:nvSpPr>
        <p:spPr>
          <a:xfrm>
            <a:off x="178523" y="685539"/>
            <a:ext cx="11065740" cy="1622672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서류 요청현황에서 서류요청건을 클릭하여 필요한 서류를 제출합니다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제출서류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등록에 필요한 최소한의 서류  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전문성 자료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등록심의 시 참고할 수 있는 추가 자료 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AutoNum type="arabicPeriod" startAt="3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필수여부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필수값이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 항목을 다 채워야 제출이 가능합니다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서류양식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특정 서류양식이 있는 경우입니다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꼭 해당 양식을 확인하시고 파일첨부 바랍니다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noProof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 파일첨부 </a:t>
            </a:r>
            <a:r>
              <a:rPr lang="en-US" altLang="ko-KR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돋보기 버튼을 클릭하여 파일을 업로드 합니다</a:t>
            </a:r>
            <a:r>
              <a:rPr lang="en-US" altLang="ko-KR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 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필수서류를 다 업로드 하고 제출을 통해 제출합니다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제출하기 전 저장버튼을 통해 임시저장이 가능합니다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mtClean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noProof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2.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요청확인 및 제출 </a:t>
            </a:r>
            <a:r>
              <a:rPr lang="en-US" altLang="ko-KR" sz="2000" b="1" smtClean="0"/>
              <a:t>– </a:t>
            </a:r>
            <a:r>
              <a:rPr lang="en-US" altLang="ko-KR" sz="2000" b="1"/>
              <a:t>B</a:t>
            </a:r>
            <a:r>
              <a:rPr lang="en-US" altLang="ko-KR" sz="2000" b="1" smtClean="0"/>
              <a:t>. </a:t>
            </a:r>
            <a:r>
              <a:rPr lang="ko-KR" altLang="en-US" sz="2000" b="1" smtClean="0"/>
              <a:t>서류 제출 </a:t>
            </a:r>
            <a:endParaRPr lang="ko-KR" altLang="en-US" sz="2000" b="1"/>
          </a:p>
        </p:txBody>
      </p:sp>
    </p:spTree>
    <p:extLst>
      <p:ext uri="{BB962C8B-B14F-4D97-AF65-F5344CB8AC3E}">
        <p14:creationId xmlns:p14="http://schemas.microsoft.com/office/powerpoint/2010/main" val="234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4"/>
          <p:cNvSpPr txBox="1">
            <a:spLocks/>
          </p:cNvSpPr>
          <p:nvPr/>
        </p:nvSpPr>
        <p:spPr>
          <a:xfrm>
            <a:off x="178523" y="685539"/>
            <a:ext cx="11065740" cy="914661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제출하신 정보는 삼성전자 등록담당자가 확인 후 이상이 없으면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반영됩니다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최종 반영된 정보는 </a:t>
            </a:r>
            <a:r>
              <a:rPr lang="en-US" altLang="ko-KR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관리기능 </a:t>
            </a:r>
            <a:r>
              <a:rPr lang="en-US" altLang="ko-KR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– </a:t>
            </a: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회사정보</a:t>
            </a:r>
            <a:r>
              <a:rPr lang="en-US" altLang="ko-KR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에서 확인하실 수 있습니다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 </a:t>
            </a: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메뉴는 반영된 정보의 조회만 가능하며 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삼성전자 담당자의 요청을 통해서만 정보수정을 할 수 있습니다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kumimoji="0" lang="en-US" altLang="ko-KR" sz="105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463" y="44624"/>
            <a:ext cx="652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3. </a:t>
            </a:r>
            <a:r>
              <a:rPr lang="ko-KR" altLang="en-US" sz="2000" b="1" smtClean="0"/>
              <a:t>회사정보 반영확인</a:t>
            </a:r>
            <a:endParaRPr lang="en-US" altLang="ko-KR" sz="1400" b="1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215" y="2178988"/>
            <a:ext cx="7988177" cy="347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5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464" y="44624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</a:t>
            </a:r>
            <a:r>
              <a:rPr lang="ko-KR" altLang="en-US" sz="2000" b="1" smtClean="0"/>
              <a:t>벤더 계정 등록 프로세스</a:t>
            </a:r>
            <a:endParaRPr lang="ko-KR" altLang="en-US" sz="2000" b="1"/>
          </a:p>
        </p:txBody>
      </p:sp>
      <p:graphicFrame>
        <p:nvGraphicFramePr>
          <p:cNvPr id="6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62875"/>
              </p:ext>
            </p:extLst>
          </p:nvPr>
        </p:nvGraphicFramePr>
        <p:xfrm>
          <a:off x="1272619" y="829560"/>
          <a:ext cx="9926424" cy="4927358"/>
        </p:xfrm>
        <a:graphic>
          <a:graphicData uri="http://schemas.openxmlformats.org/drawingml/2006/table">
            <a:tbl>
              <a:tblPr/>
              <a:tblGrid>
                <a:gridCol w="529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28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Calibri" pitchFamily="34" charset="0"/>
                        </a:rPr>
                        <a:t>벤더</a:t>
                      </a: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Calibri" pitchFamily="34" charset="0"/>
                        </a:rPr>
                        <a:t>삼성 임직원</a:t>
                      </a: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72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57"/>
          <p:cNvSpPr>
            <a:spLocks noChangeArrowheads="1"/>
          </p:cNvSpPr>
          <p:nvPr/>
        </p:nvSpPr>
        <p:spPr bwMode="auto">
          <a:xfrm>
            <a:off x="2817626" y="2504436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ko-KR" altLang="en-US" sz="1000" b="0" dirty="0">
                <a:solidFill>
                  <a:srgbClr val="000000"/>
                </a:solidFill>
                <a:cs typeface="Arial" charset="0"/>
              </a:rPr>
              <a:t>업체 정보 확인</a:t>
            </a:r>
          </a:p>
        </p:txBody>
      </p:sp>
      <p:sp>
        <p:nvSpPr>
          <p:cNvPr id="8" name="AutoShape 144"/>
          <p:cNvSpPr>
            <a:spLocks noChangeAspect="1" noChangeArrowheads="1"/>
          </p:cNvSpPr>
          <p:nvPr/>
        </p:nvSpPr>
        <p:spPr bwMode="auto">
          <a:xfrm>
            <a:off x="7996644" y="3734180"/>
            <a:ext cx="1914640" cy="562507"/>
          </a:xfrm>
          <a:prstGeom prst="diamond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wrap="none" lIns="18000" rIns="18000" anchor="ctr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ko-KR" altLang="en-US" sz="1000" b="0" dirty="0">
                <a:solidFill>
                  <a:srgbClr val="000000"/>
                </a:solidFill>
                <a:cs typeface="Arial" charset="0"/>
              </a:rPr>
              <a:t>사용 승인</a:t>
            </a:r>
            <a:endParaRPr kumimoji="0" lang="en-US" altLang="ko-KR" sz="1000" b="0" dirty="0">
              <a:solidFill>
                <a:srgbClr val="000000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ko-KR" altLang="en-US" sz="1000" b="0" dirty="0">
                <a:solidFill>
                  <a:srgbClr val="000000"/>
                </a:solidFill>
                <a:cs typeface="Arial" charset="0"/>
              </a:rPr>
              <a:t>여부</a:t>
            </a:r>
            <a:endParaRPr kumimoji="0" lang="en-US" altLang="ko-KR" sz="10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57"/>
          <p:cNvSpPr>
            <a:spLocks noChangeArrowheads="1"/>
          </p:cNvSpPr>
          <p:nvPr/>
        </p:nvSpPr>
        <p:spPr bwMode="auto">
          <a:xfrm>
            <a:off x="2817626" y="1941867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ko-KR" altLang="en-US" sz="1000" b="0" dirty="0">
                <a:solidFill>
                  <a:srgbClr val="000000"/>
                </a:solidFill>
                <a:cs typeface="Arial" charset="0"/>
              </a:rPr>
              <a:t>사용약관 및 동의서 동의</a:t>
            </a:r>
          </a:p>
        </p:txBody>
      </p:sp>
      <p:sp>
        <p:nvSpPr>
          <p:cNvPr id="10" name="Rectangle 57"/>
          <p:cNvSpPr>
            <a:spLocks noChangeArrowheads="1"/>
          </p:cNvSpPr>
          <p:nvPr/>
        </p:nvSpPr>
        <p:spPr bwMode="auto">
          <a:xfrm>
            <a:off x="2817626" y="1379298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en-US" altLang="ko-KR" sz="1000" b="0" smtClean="0">
                <a:solidFill>
                  <a:srgbClr val="000000"/>
                </a:solidFill>
                <a:cs typeface="Arial" charset="0"/>
              </a:rPr>
              <a:t>‘</a:t>
            </a: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벤더정보</a:t>
            </a:r>
            <a:r>
              <a:rPr kumimoji="0" lang="en-US" altLang="ko-KR" sz="1000" b="0" smtClean="0">
                <a:solidFill>
                  <a:srgbClr val="000000"/>
                </a:solidFill>
                <a:cs typeface="Arial" charset="0"/>
              </a:rPr>
              <a:t>/</a:t>
            </a: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서류 제출 </a:t>
            </a:r>
            <a:r>
              <a:rPr kumimoji="0" lang="en-US" altLang="ko-KR" sz="1000" b="0" smtClean="0">
                <a:solidFill>
                  <a:srgbClr val="000000"/>
                </a:solidFill>
                <a:cs typeface="Arial" charset="0"/>
              </a:rPr>
              <a:t>Guide’ </a:t>
            </a: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팝업 하단의 </a:t>
            </a:r>
            <a:r>
              <a:rPr kumimoji="0" lang="en-US" altLang="ko-KR" sz="1000" b="0" smtClean="0">
                <a:solidFill>
                  <a:srgbClr val="000000"/>
                </a:solidFill>
                <a:cs typeface="Arial" charset="0"/>
              </a:rPr>
              <a:t>‘</a:t>
            </a: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가입요청</a:t>
            </a:r>
            <a:r>
              <a:rPr kumimoji="0" lang="en-US" altLang="ko-KR" sz="1000" b="0" smtClean="0">
                <a:solidFill>
                  <a:srgbClr val="000000"/>
                </a:solidFill>
                <a:cs typeface="Arial" charset="0"/>
              </a:rPr>
              <a:t>’</a:t>
            </a: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 클릭</a:t>
            </a:r>
            <a:endParaRPr kumimoji="0" lang="ko-KR" altLang="en-US" sz="1000" b="0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11" name="꺾인 연결선 10"/>
          <p:cNvCxnSpPr>
            <a:stCxn id="13" idx="2"/>
            <a:endCxn id="8" idx="0"/>
          </p:cNvCxnSpPr>
          <p:nvPr/>
        </p:nvCxnSpPr>
        <p:spPr bwMode="auto">
          <a:xfrm rot="16200000" flipH="1">
            <a:off x="6255693" y="1035909"/>
            <a:ext cx="235434" cy="516110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직사각형 11"/>
          <p:cNvSpPr/>
          <p:nvPr/>
        </p:nvSpPr>
        <p:spPr>
          <a:xfrm>
            <a:off x="8987520" y="4338548"/>
            <a:ext cx="4411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dirty="0"/>
              <a:t>승인</a:t>
            </a:r>
          </a:p>
        </p:txBody>
      </p:sp>
      <p:sp>
        <p:nvSpPr>
          <p:cNvPr id="13" name="Rectangle 57"/>
          <p:cNvSpPr>
            <a:spLocks noChangeArrowheads="1"/>
          </p:cNvSpPr>
          <p:nvPr/>
        </p:nvSpPr>
        <p:spPr bwMode="auto">
          <a:xfrm>
            <a:off x="2817626" y="3076866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en-US" altLang="ko-KR" sz="1000" b="0" dirty="0">
                <a:solidFill>
                  <a:srgbClr val="000000"/>
                </a:solidFill>
                <a:cs typeface="Arial" charset="0"/>
              </a:rPr>
              <a:t>ID/PW </a:t>
            </a:r>
            <a:r>
              <a:rPr kumimoji="0" lang="ko-KR" altLang="en-US" sz="1000" b="0" dirty="0">
                <a:solidFill>
                  <a:srgbClr val="000000"/>
                </a:solidFill>
                <a:cs typeface="Arial" charset="0"/>
              </a:rPr>
              <a:t>등록 및 승인요청</a:t>
            </a:r>
          </a:p>
        </p:txBody>
      </p:sp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2817626" y="4391469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en-US" altLang="ko-KR" sz="1000" b="0">
                <a:solidFill>
                  <a:srgbClr val="000000"/>
                </a:solidFill>
                <a:cs typeface="Arial" charset="0"/>
              </a:rPr>
              <a:t>ID/PW </a:t>
            </a:r>
            <a:r>
              <a:rPr kumimoji="0" lang="ko-KR" altLang="en-US" sz="1000" b="0" dirty="0">
                <a:solidFill>
                  <a:srgbClr val="000000"/>
                </a:solidFill>
                <a:cs typeface="Arial" charset="0"/>
              </a:rPr>
              <a:t>로그인</a:t>
            </a:r>
          </a:p>
        </p:txBody>
      </p:sp>
      <p:sp>
        <p:nvSpPr>
          <p:cNvPr id="15" name="Rectangle 57"/>
          <p:cNvSpPr>
            <a:spLocks noChangeArrowheads="1"/>
          </p:cNvSpPr>
          <p:nvPr/>
        </p:nvSpPr>
        <p:spPr bwMode="auto">
          <a:xfrm>
            <a:off x="2817626" y="4969760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접속 확인</a:t>
            </a:r>
            <a:endParaRPr kumimoji="0" lang="ko-KR" altLang="en-US" sz="10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Rectangle 57"/>
          <p:cNvSpPr>
            <a:spLocks noChangeArrowheads="1"/>
          </p:cNvSpPr>
          <p:nvPr/>
        </p:nvSpPr>
        <p:spPr bwMode="auto">
          <a:xfrm>
            <a:off x="7978733" y="1379298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가입 요청 메일 발송</a:t>
            </a:r>
            <a:endParaRPr kumimoji="0" lang="ko-KR" altLang="en-US" sz="1000" b="0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17" name="직선 화살표 연결선 16"/>
          <p:cNvCxnSpPr>
            <a:stCxn id="16" idx="1"/>
            <a:endCxn id="10" idx="3"/>
          </p:cNvCxnSpPr>
          <p:nvPr/>
        </p:nvCxnSpPr>
        <p:spPr>
          <a:xfrm flipH="1">
            <a:off x="4768088" y="1590238"/>
            <a:ext cx="3210645" cy="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직선 화살표 연결선 20"/>
          <p:cNvCxnSpPr>
            <a:stCxn id="14" idx="2"/>
            <a:endCxn id="15" idx="0"/>
          </p:cNvCxnSpPr>
          <p:nvPr/>
        </p:nvCxnSpPr>
        <p:spPr>
          <a:xfrm>
            <a:off x="3792857" y="4813349"/>
            <a:ext cx="0" cy="156411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직선 화살표 연결선 25"/>
          <p:cNvCxnSpPr>
            <a:stCxn id="10" idx="2"/>
            <a:endCxn id="9" idx="0"/>
          </p:cNvCxnSpPr>
          <p:nvPr/>
        </p:nvCxnSpPr>
        <p:spPr>
          <a:xfrm>
            <a:off x="3792857" y="1801178"/>
            <a:ext cx="0" cy="14068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직선 화살표 연결선 26"/>
          <p:cNvCxnSpPr>
            <a:stCxn id="9" idx="2"/>
            <a:endCxn id="7" idx="0"/>
          </p:cNvCxnSpPr>
          <p:nvPr/>
        </p:nvCxnSpPr>
        <p:spPr>
          <a:xfrm>
            <a:off x="3792857" y="2363747"/>
            <a:ext cx="0" cy="14068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직선 화살표 연결선 27"/>
          <p:cNvCxnSpPr>
            <a:stCxn id="7" idx="2"/>
            <a:endCxn id="13" idx="0"/>
          </p:cNvCxnSpPr>
          <p:nvPr/>
        </p:nvCxnSpPr>
        <p:spPr>
          <a:xfrm>
            <a:off x="3792857" y="2926316"/>
            <a:ext cx="0" cy="15055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꺾인 연결선 30"/>
          <p:cNvCxnSpPr>
            <a:stCxn id="8" idx="2"/>
            <a:endCxn id="14" idx="3"/>
          </p:cNvCxnSpPr>
          <p:nvPr/>
        </p:nvCxnSpPr>
        <p:spPr bwMode="auto">
          <a:xfrm rot="5400000">
            <a:off x="6708165" y="2356610"/>
            <a:ext cx="305722" cy="4185876"/>
          </a:xfrm>
          <a:prstGeom prst="bentConnector2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02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꺾인 연결선 41"/>
          <p:cNvCxnSpPr>
            <a:stCxn id="32" idx="2"/>
            <a:endCxn id="25" idx="1"/>
          </p:cNvCxnSpPr>
          <p:nvPr/>
        </p:nvCxnSpPr>
        <p:spPr bwMode="auto">
          <a:xfrm rot="16200000" flipH="1">
            <a:off x="5049233" y="1162339"/>
            <a:ext cx="1719667" cy="4149833"/>
          </a:xfrm>
          <a:prstGeom prst="bentConnector2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128464" y="44624"/>
            <a:ext cx="6176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</a:t>
            </a:r>
            <a:r>
              <a:rPr lang="ko-KR" altLang="en-US" sz="2000" b="1" smtClean="0"/>
              <a:t>정보</a:t>
            </a:r>
            <a:r>
              <a:rPr lang="en-US" altLang="ko-KR" sz="2000" b="1" smtClean="0"/>
              <a:t>/</a:t>
            </a:r>
            <a:r>
              <a:rPr lang="ko-KR" altLang="en-US" sz="2000" b="1" smtClean="0"/>
              <a:t>서류 제출 프로세스</a:t>
            </a:r>
            <a:r>
              <a:rPr lang="en-US" altLang="ko-KR" sz="2000" b="1" smtClean="0"/>
              <a:t> </a:t>
            </a:r>
            <a:endParaRPr lang="en-US" altLang="ko-KR" sz="1400" b="1" dirty="0"/>
          </a:p>
        </p:txBody>
      </p:sp>
      <p:graphicFrame>
        <p:nvGraphicFramePr>
          <p:cNvPr id="6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639258"/>
              </p:ext>
            </p:extLst>
          </p:nvPr>
        </p:nvGraphicFramePr>
        <p:xfrm>
          <a:off x="1272619" y="829559"/>
          <a:ext cx="9926424" cy="4748919"/>
        </p:xfrm>
        <a:graphic>
          <a:graphicData uri="http://schemas.openxmlformats.org/drawingml/2006/table">
            <a:tbl>
              <a:tblPr/>
              <a:tblGrid>
                <a:gridCol w="529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28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34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Calibri" pitchFamily="34" charset="0"/>
                        </a:rPr>
                        <a:t>벤더</a:t>
                      </a: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Calibri" pitchFamily="34" charset="0"/>
                        </a:rPr>
                        <a:t>삼성 임직원</a:t>
                      </a: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87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Calibri" pitchFamily="34" charset="0"/>
                      </a:endParaRPr>
                    </a:p>
                  </a:txBody>
                  <a:tcPr marL="36000" marR="36000" marT="36003" marB="36003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AutoShape 144"/>
          <p:cNvSpPr>
            <a:spLocks noChangeAspect="1" noChangeArrowheads="1"/>
          </p:cNvSpPr>
          <p:nvPr/>
        </p:nvSpPr>
        <p:spPr bwMode="auto">
          <a:xfrm>
            <a:off x="7983983" y="1435020"/>
            <a:ext cx="1914640" cy="562507"/>
          </a:xfrm>
          <a:prstGeom prst="diamond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wrap="none" lIns="18000" rIns="18000" anchor="ctr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회사 정보</a:t>
            </a:r>
            <a:endParaRPr kumimoji="0" lang="en-US" altLang="ko-KR" sz="1000" b="0" smtClean="0">
              <a:solidFill>
                <a:srgbClr val="000000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요청</a:t>
            </a:r>
            <a:endParaRPr kumimoji="0" lang="en-US" altLang="ko-KR" sz="10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8987520" y="1938624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smtClean="0"/>
              <a:t>필요</a:t>
            </a:r>
            <a:endParaRPr lang="ko-KR" altLang="en-US" sz="1000" dirty="0"/>
          </a:p>
        </p:txBody>
      </p:sp>
      <p:sp>
        <p:nvSpPr>
          <p:cNvPr id="25" name="AutoShape 144"/>
          <p:cNvSpPr>
            <a:spLocks noChangeAspect="1" noChangeArrowheads="1"/>
          </p:cNvSpPr>
          <p:nvPr/>
        </p:nvSpPr>
        <p:spPr bwMode="auto">
          <a:xfrm>
            <a:off x="7983983" y="3815836"/>
            <a:ext cx="1914640" cy="562507"/>
          </a:xfrm>
          <a:prstGeom prst="diamond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wrap="none" lIns="18000" rIns="18000" anchor="ctr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등록 심의 진행</a:t>
            </a:r>
            <a:endParaRPr kumimoji="0" lang="en-US" altLang="ko-KR" sz="1000" b="0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29" name="직선 화살표 연결선 28"/>
          <p:cNvCxnSpPr>
            <a:stCxn id="25" idx="2"/>
            <a:endCxn id="30" idx="0"/>
          </p:cNvCxnSpPr>
          <p:nvPr/>
        </p:nvCxnSpPr>
        <p:spPr>
          <a:xfrm>
            <a:off x="8941303" y="4378343"/>
            <a:ext cx="0" cy="433691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57"/>
          <p:cNvSpPr>
            <a:spLocks noChangeArrowheads="1"/>
          </p:cNvSpPr>
          <p:nvPr/>
        </p:nvSpPr>
        <p:spPr bwMode="auto">
          <a:xfrm>
            <a:off x="7966072" y="4812034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등록완료</a:t>
            </a:r>
            <a:endParaRPr kumimoji="0" lang="ko-KR" altLang="en-US" sz="1000" b="0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31" name="꺾인 연결선 30"/>
          <p:cNvCxnSpPr>
            <a:stCxn id="8" idx="2"/>
            <a:endCxn id="32" idx="3"/>
          </p:cNvCxnSpPr>
          <p:nvPr/>
        </p:nvCxnSpPr>
        <p:spPr bwMode="auto">
          <a:xfrm rot="5400000">
            <a:off x="6790864" y="16044"/>
            <a:ext cx="168956" cy="4131922"/>
          </a:xfrm>
          <a:prstGeom prst="bentConnector2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Rectangle 57"/>
          <p:cNvSpPr>
            <a:spLocks noChangeArrowheads="1"/>
          </p:cNvSpPr>
          <p:nvPr/>
        </p:nvSpPr>
        <p:spPr bwMode="auto">
          <a:xfrm>
            <a:off x="2858919" y="1955543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회사 정보 제출</a:t>
            </a:r>
            <a:endParaRPr kumimoji="0" lang="ko-KR" altLang="en-US" sz="10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4" name="AutoShape 144"/>
          <p:cNvSpPr>
            <a:spLocks noChangeAspect="1" noChangeArrowheads="1"/>
          </p:cNvSpPr>
          <p:nvPr/>
        </p:nvSpPr>
        <p:spPr bwMode="auto">
          <a:xfrm>
            <a:off x="7983983" y="2521865"/>
            <a:ext cx="1914640" cy="562507"/>
          </a:xfrm>
          <a:prstGeom prst="diamond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wrap="none" lIns="18000" rIns="18000" anchor="ctr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추가 서류 요청</a:t>
            </a:r>
            <a:endParaRPr kumimoji="0" lang="en-US" altLang="ko-KR" sz="10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987521" y="3025469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smtClean="0"/>
              <a:t>필요</a:t>
            </a:r>
            <a:endParaRPr lang="ko-KR" altLang="en-US" sz="1000" dirty="0"/>
          </a:p>
        </p:txBody>
      </p:sp>
      <p:cxnSp>
        <p:nvCxnSpPr>
          <p:cNvPr id="36" name="꺾인 연결선 35"/>
          <p:cNvCxnSpPr>
            <a:stCxn id="34" idx="2"/>
            <a:endCxn id="37" idx="3"/>
          </p:cNvCxnSpPr>
          <p:nvPr/>
        </p:nvCxnSpPr>
        <p:spPr bwMode="auto">
          <a:xfrm rot="5400000">
            <a:off x="6790864" y="1102889"/>
            <a:ext cx="168956" cy="4131922"/>
          </a:xfrm>
          <a:prstGeom prst="bentConnector2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Rectangle 57"/>
          <p:cNvSpPr>
            <a:spLocks noChangeArrowheads="1"/>
          </p:cNvSpPr>
          <p:nvPr/>
        </p:nvSpPr>
        <p:spPr bwMode="auto">
          <a:xfrm>
            <a:off x="2858919" y="3042388"/>
            <a:ext cx="1950462" cy="42188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54000" tIns="18000" rIns="54000" bIns="18000" anchor="ctr" anchorCtr="1"/>
          <a:lstStyle>
            <a:lvl1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3200" b="1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•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–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algn="l" latinLnBrk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»"/>
              <a:defRPr kumimoji="1" sz="1700" b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0" lang="ko-KR" altLang="en-US" sz="1000" b="0" smtClean="0">
                <a:solidFill>
                  <a:srgbClr val="000000"/>
                </a:solidFill>
                <a:cs typeface="Arial" charset="0"/>
              </a:rPr>
              <a:t>필요 서류 제출</a:t>
            </a:r>
            <a:endParaRPr kumimoji="0" lang="ko-KR" altLang="en-US" sz="1000" b="0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38" name="꺾인 연결선 37"/>
          <p:cNvCxnSpPr>
            <a:stCxn id="37" idx="2"/>
            <a:endCxn id="25" idx="1"/>
          </p:cNvCxnSpPr>
          <p:nvPr/>
        </p:nvCxnSpPr>
        <p:spPr bwMode="auto">
          <a:xfrm rot="16200000" flipH="1">
            <a:off x="5592655" y="1705762"/>
            <a:ext cx="632822" cy="4149833"/>
          </a:xfrm>
          <a:prstGeom prst="bentConnector2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>
                    <a:alpha val="2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75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벤더정보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서류 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제출 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Guide’</a:t>
            </a:r>
            <a:r>
              <a:rPr lang="ko-KR" altLang="en-US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클릭합니다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463" y="44624"/>
            <a:ext cx="5853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등록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2647287" y="1256461"/>
            <a:ext cx="5810250" cy="5124450"/>
            <a:chOff x="3190875" y="866775"/>
            <a:chExt cx="5810250" cy="5124450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0875" y="866775"/>
              <a:ext cx="5810250" cy="5124450"/>
            </a:xfrm>
            <a:prstGeom prst="rect">
              <a:avLst/>
            </a:prstGeom>
          </p:spPr>
        </p:pic>
        <p:sp>
          <p:nvSpPr>
            <p:cNvPr id="12" name="직사각형 11"/>
            <p:cNvSpPr/>
            <p:nvPr/>
          </p:nvSpPr>
          <p:spPr>
            <a:xfrm>
              <a:off x="5988908" y="4802659"/>
              <a:ext cx="1046206" cy="6837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748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팝업의 내용을 확인 후 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가입</a:t>
            </a:r>
            <a:r>
              <a:rPr kumimoji="0" lang="ko-KR" altLang="en-US" sz="1050" b="0" i="0" u="none" strike="noStrike" kern="1200" cap="none" spc="0" normalizeH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요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청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lang="ko-KR" altLang="en-US" noProof="0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</a:t>
            </a:r>
            <a:r>
              <a:rPr kumimoji="0" lang="ko-KR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클릭합니다</a:t>
            </a:r>
            <a:r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이미 계정을 보유하고 있고 가입요청메일이 아닌 정보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서류 제출요청메일을 받으신 경우 가입없이 바로 로그인 하시면 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kumimoji="0" lang="en-US" altLang="ko-KR" sz="105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289882" y="1870744"/>
            <a:ext cx="3717578" cy="100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8463" y="44624"/>
            <a:ext cx="5853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등록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1888728" y="1401939"/>
            <a:ext cx="7197022" cy="5052423"/>
            <a:chOff x="1888728" y="1401939"/>
            <a:chExt cx="7197022" cy="5052423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8728" y="1401939"/>
              <a:ext cx="7197022" cy="5052423"/>
            </a:xfrm>
            <a:prstGeom prst="rect">
              <a:avLst/>
            </a:prstGeom>
          </p:spPr>
        </p:pic>
        <p:sp>
          <p:nvSpPr>
            <p:cNvPr id="12" name="직사각형 11"/>
            <p:cNvSpPr/>
            <p:nvPr/>
          </p:nvSpPr>
          <p:spPr>
            <a:xfrm>
              <a:off x="3257300" y="5448887"/>
              <a:ext cx="1305908" cy="19943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602523" y="1635369"/>
            <a:ext cx="3165231" cy="9818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80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국가를 검색하여 선택합니다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kumimoji="0" lang="en-US" altLang="ko-KR" sz="105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539848" y="1333848"/>
            <a:ext cx="7499069" cy="4855349"/>
            <a:chOff x="1539848" y="1333848"/>
            <a:chExt cx="7499069" cy="4855349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39848" y="1333848"/>
              <a:ext cx="7499069" cy="4855349"/>
            </a:xfrm>
            <a:prstGeom prst="rect">
              <a:avLst/>
            </a:prstGeom>
          </p:spPr>
        </p:pic>
        <p:sp>
          <p:nvSpPr>
            <p:cNvPr id="5" name="직사각형 4"/>
            <p:cNvSpPr/>
            <p:nvPr/>
          </p:nvSpPr>
          <p:spPr>
            <a:xfrm>
              <a:off x="5032207" y="2047722"/>
              <a:ext cx="3387893" cy="906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28463" y="44624"/>
            <a:ext cx="5853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</a:t>
            </a:r>
            <a:r>
              <a:rPr lang="ko-KR" altLang="en-US" sz="2000" b="1" smtClean="0"/>
              <a:t>등록</a:t>
            </a:r>
            <a:endParaRPr lang="ko-KR" altLang="en-US" sz="2000" b="1"/>
          </a:p>
        </p:txBody>
      </p:sp>
      <p:sp>
        <p:nvSpPr>
          <p:cNvPr id="12" name="직사각형 11"/>
          <p:cNvSpPr/>
          <p:nvPr/>
        </p:nvSpPr>
        <p:spPr>
          <a:xfrm>
            <a:off x="2585421" y="2047722"/>
            <a:ext cx="1653203" cy="1716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391525" y="2600325"/>
            <a:ext cx="409576" cy="1714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8540411" y="5914395"/>
            <a:ext cx="374989" cy="1435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57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242" y="4086756"/>
            <a:ext cx="6271821" cy="1971144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700" y="1401939"/>
            <a:ext cx="6329363" cy="2304350"/>
          </a:xfrm>
          <a:prstGeom prst="rect">
            <a:avLst/>
          </a:prstGeom>
        </p:spPr>
      </p:pic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475595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이용약관 및 개인정보 수집이용동의서 등 사이트를 사용하는데 필요한 항목들의 동의여부를 선택하고 다음을 클릭합니다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kumimoji="0" lang="en-US" altLang="ko-KR" sz="105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463" y="44624"/>
            <a:ext cx="5853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등록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5072932" y="5771681"/>
            <a:ext cx="779228" cy="2396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53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4"/>
          <p:cNvSpPr txBox="1">
            <a:spLocks/>
          </p:cNvSpPr>
          <p:nvPr/>
        </p:nvSpPr>
        <p:spPr>
          <a:xfrm>
            <a:off x="178523" y="685539"/>
            <a:ext cx="11065740" cy="1600461"/>
          </a:xfrm>
          <a:prstGeom prst="rect">
            <a:avLst/>
          </a:prstGeom>
          <a:ln w="6350">
            <a:solidFill>
              <a:sysClr val="window" lastClr="FFFFFF">
                <a:lumMod val="65000"/>
              </a:sys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삼성전자 등록담당자로부터 받은 메일을 확인하여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‘1) BQMS Code</a:t>
            </a:r>
            <a:r>
              <a:rPr lang="ko-KR" altLang="en-US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보유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혹은 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‘2) BQMS Code 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미보유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 하나를 선택합니다</a:t>
            </a:r>
            <a:r>
              <a:rPr lang="en-US" altLang="ko-KR" smtClean="0">
                <a:solidFill>
                  <a:sysClr val="windowText" lastClr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- BQMS Code</a:t>
            </a:r>
            <a:r>
              <a:rPr lang="ko-KR" altLang="en-US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보유</a:t>
            </a:r>
            <a:r>
              <a:rPr lang="ko-KR" altLang="en-US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이미 회사정보가 등록되어 있으나 활성화 된 사용자 계정이 없는 상태로 계정가입 후 기존 회사정보와 연동</a:t>
            </a:r>
            <a:r>
              <a:rPr lang="en-US" altLang="ko-KR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noProof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0" lang="en-US" altLang="ko-KR" sz="105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aseline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- BQMS Code </a:t>
            </a:r>
            <a:r>
              <a:rPr lang="ko-KR" altLang="en-US" baseline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미보유 </a:t>
            </a:r>
            <a:r>
              <a:rPr lang="en-US" altLang="ko-KR" baseline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aseline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 및 사용자 계정 모두 없는 신규</a:t>
            </a:r>
            <a:r>
              <a:rPr lang="ko-KR" altLang="en-US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등록 건일 경우 </a:t>
            </a:r>
            <a:r>
              <a:rPr lang="ko-KR" altLang="en-US" baseline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baseline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lvl="0" indent="-228600">
              <a:spcBef>
                <a:spcPts val="300"/>
              </a:spcBef>
              <a:buAutoNum type="arabicPeriod" startAt="2"/>
              <a:defRPr/>
            </a:pP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</a:rPr>
              <a:t>‘BQMS Code</a:t>
            </a:r>
            <a:r>
              <a:rPr lang="ko-KR" altLang="en-US">
                <a:solidFill>
                  <a:srgbClr val="FF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</a:rPr>
              <a:t>보유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</a:rPr>
              <a:t>로 </a:t>
            </a:r>
            <a:r>
              <a:rPr lang="ko-KR" altLang="en-US">
                <a:solidFill>
                  <a:srgbClr val="FF0000"/>
                </a:solidFill>
                <a:latin typeface="맑은 고딕" panose="020B0503020000020004" pitchFamily="50" charset="-127"/>
              </a:rPr>
              <a:t>가입시에는 삼성전자 등록담당자로부터 받은 메일 본문의 </a:t>
            </a:r>
            <a:r>
              <a:rPr lang="en-US" altLang="ko-KR">
                <a:solidFill>
                  <a:srgbClr val="FF0000"/>
                </a:solidFill>
                <a:latin typeface="맑은 고딕" panose="020B0503020000020004" pitchFamily="50" charset="-127"/>
              </a:rPr>
              <a:t>BQMS Code</a:t>
            </a:r>
            <a:r>
              <a:rPr lang="ko-KR" altLang="en-US">
                <a:solidFill>
                  <a:srgbClr val="FF0000"/>
                </a:solidFill>
                <a:latin typeface="맑은 고딕" panose="020B0503020000020004" pitchFamily="50" charset="-127"/>
              </a:rPr>
              <a:t>를 기입하셔야 합니다</a:t>
            </a:r>
            <a:r>
              <a:rPr lang="en-US" altLang="ko-KR">
                <a:solidFill>
                  <a:srgbClr val="FF0000"/>
                </a:solidFill>
                <a:latin typeface="맑은 고딕" panose="020B0503020000020004" pitchFamily="50" charset="-127"/>
              </a:rPr>
              <a:t>.   </a:t>
            </a:r>
            <a:endParaRPr lang="en-US" altLang="ko-KR" smtClean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lvl="0">
              <a:spcBef>
                <a:spcPts val="300"/>
              </a:spcBef>
              <a:defRPr/>
            </a:pP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BQMS Code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 있음에도 불구하고 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‘BQMS Code 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미보유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진행 시 정상적으로 기존회사정보와 연동이 안되며 다시 가입을 진행하셔야 합니다</a:t>
            </a:r>
            <a:r>
              <a:rPr lang="en-US" altLang="ko-KR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baseline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05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463" y="44624"/>
            <a:ext cx="5853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smtClean="0"/>
              <a:t> 1. </a:t>
            </a:r>
            <a:r>
              <a:rPr lang="ko-KR" altLang="en-US" sz="2000" b="1"/>
              <a:t>벤더 계정 등록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971" y="2528669"/>
            <a:ext cx="8434843" cy="288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8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2552</TotalTime>
  <Words>1200</Words>
  <Application>Microsoft Office PowerPoint</Application>
  <PresentationFormat>와이드스크린</PresentationFormat>
  <Paragraphs>136</Paragraphs>
  <Slides>25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맑은 고딕</vt:lpstr>
      <vt:lpstr>삼성긴고딕 Bold</vt:lpstr>
      <vt:lpstr>Arial</vt:lpstr>
      <vt:lpstr>Calibri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gyeongju lee</dc:creator>
  <cp:lastModifiedBy>gyeongju lee</cp:lastModifiedBy>
  <cp:revision>62</cp:revision>
  <dcterms:created xsi:type="dcterms:W3CDTF">2021-04-19T05:05:42Z</dcterms:created>
  <dcterms:modified xsi:type="dcterms:W3CDTF">2021-05-04T00:46:19Z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D:\LKJ_HOME\벤더운영\1.개선과제\사외포탈 기획\매뉴얼\사외포탈.pptx</vt:lpwstr>
  </property>
</Properties>
</file>